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3" r:id="rId2"/>
  </p:sldMasterIdLst>
  <p:notesMasterIdLst>
    <p:notesMasterId r:id="rId41"/>
  </p:notesMasterIdLst>
  <p:handoutMasterIdLst>
    <p:handoutMasterId r:id="rId42"/>
  </p:handoutMasterIdLst>
  <p:sldIdLst>
    <p:sldId id="257" r:id="rId3"/>
    <p:sldId id="258" r:id="rId4"/>
    <p:sldId id="287" r:id="rId5"/>
    <p:sldId id="259" r:id="rId6"/>
    <p:sldId id="260" r:id="rId7"/>
    <p:sldId id="261" r:id="rId8"/>
    <p:sldId id="262" r:id="rId9"/>
    <p:sldId id="263" r:id="rId10"/>
    <p:sldId id="282" r:id="rId11"/>
    <p:sldId id="283" r:id="rId12"/>
    <p:sldId id="285" r:id="rId13"/>
    <p:sldId id="284" r:id="rId14"/>
    <p:sldId id="286" r:id="rId15"/>
    <p:sldId id="289" r:id="rId16"/>
    <p:sldId id="290" r:id="rId17"/>
    <p:sldId id="291" r:id="rId18"/>
    <p:sldId id="292" r:id="rId19"/>
    <p:sldId id="293" r:id="rId20"/>
    <p:sldId id="295" r:id="rId21"/>
    <p:sldId id="309" r:id="rId22"/>
    <p:sldId id="294" r:id="rId23"/>
    <p:sldId id="265" r:id="rId24"/>
    <p:sldId id="304" r:id="rId25"/>
    <p:sldId id="296" r:id="rId26"/>
    <p:sldId id="302" r:id="rId27"/>
    <p:sldId id="300" r:id="rId28"/>
    <p:sldId id="301" r:id="rId29"/>
    <p:sldId id="299" r:id="rId30"/>
    <p:sldId id="303" r:id="rId31"/>
    <p:sldId id="305" r:id="rId32"/>
    <p:sldId id="306" r:id="rId33"/>
    <p:sldId id="313" r:id="rId34"/>
    <p:sldId id="314" r:id="rId35"/>
    <p:sldId id="315" r:id="rId36"/>
    <p:sldId id="316" r:id="rId37"/>
    <p:sldId id="317" r:id="rId38"/>
    <p:sldId id="318" r:id="rId39"/>
    <p:sldId id="319" r:id="rId4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82242F7-9BB8-4606-9F1D-AE305E478C3D}">
          <p14:sldIdLst>
            <p14:sldId id="257"/>
            <p14:sldId id="258"/>
            <p14:sldId id="287"/>
            <p14:sldId id="259"/>
            <p14:sldId id="260"/>
            <p14:sldId id="261"/>
            <p14:sldId id="262"/>
            <p14:sldId id="263"/>
            <p14:sldId id="282"/>
            <p14:sldId id="283"/>
            <p14:sldId id="285"/>
            <p14:sldId id="284"/>
            <p14:sldId id="286"/>
            <p14:sldId id="289"/>
            <p14:sldId id="290"/>
            <p14:sldId id="291"/>
            <p14:sldId id="292"/>
            <p14:sldId id="293"/>
            <p14:sldId id="295"/>
            <p14:sldId id="309"/>
            <p14:sldId id="294"/>
            <p14:sldId id="265"/>
            <p14:sldId id="304"/>
            <p14:sldId id="296"/>
            <p14:sldId id="302"/>
            <p14:sldId id="300"/>
            <p14:sldId id="301"/>
            <p14:sldId id="299"/>
            <p14:sldId id="303"/>
            <p14:sldId id="305"/>
            <p14:sldId id="306"/>
            <p14:sldId id="313"/>
            <p14:sldId id="314"/>
            <p14:sldId id="315"/>
            <p14:sldId id="316"/>
            <p14:sldId id="317"/>
            <p14:sldId id="318"/>
            <p14:sldId id="319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  <a:srgbClr val="35BC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85661" autoAdjust="0"/>
  </p:normalViewPr>
  <p:slideViewPr>
    <p:cSldViewPr>
      <p:cViewPr varScale="1">
        <p:scale>
          <a:sx n="60" d="100"/>
          <a:sy n="60" d="100"/>
        </p:scale>
        <p:origin x="-166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0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611579-7CAD-4E4C-B53E-767A12964A9A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FBBAA4-07A8-475E-8B21-08169E028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7765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1FEE8B-A424-430C-B832-DE2CE85D72CA}" type="datetimeFigureOut">
              <a:rPr lang="ko-KR" altLang="en-US" smtClean="0"/>
              <a:pPr/>
              <a:t>2017-03-06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204755-F9BC-4CDA-9C8F-4B164C319D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9832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204755-F9BC-4CDA-9C8F-4B164C319D38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6629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Memory management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the process of controlling and coordinating computer 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memory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assigning portions called blocks to various running programs to optimize overall system performance.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Memory management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resides in hardware, in the OS (operating system), and in programs and applications.</a:t>
            </a:r>
            <a:endParaRPr lang="en-US" sz="1200" b="1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CPU time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(or process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is the amount of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for which a central processing unit (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CPU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was used for processing instructions of a computer program or operating system, as opposed to, for example, waiting for input/output (I/O) operations or entering low-power (idle) mode.</a:t>
            </a: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computer science, run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runtime or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execution time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the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during which a program is running (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executing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in contrast to other program lifecycle phases such as compile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link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and load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is input and output in management?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term I/O is used to describe any program, operation or device that transfers data to or from a computer and to or from a peripheral device. Every transfer is an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output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from one device and an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input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into another.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204755-F9BC-4CDA-9C8F-4B164C319D38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4119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CFA1-D8AD-45F1-8714-8A2522966365}" type="datetime1">
              <a:rPr lang="ko-KR" altLang="en-US" smtClean="0"/>
              <a:t>2017-03-06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5309" y="6381328"/>
            <a:ext cx="2133600" cy="365125"/>
          </a:xfrm>
        </p:spPr>
        <p:txBody>
          <a:bodyPr/>
          <a:lstStyle>
            <a:lvl1pPr>
              <a:defRPr sz="3200"/>
            </a:lvl1pPr>
          </a:lstStyle>
          <a:p>
            <a:fld id="{DD10C66A-2542-49CE-8980-1D266FEFB8D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485305" y="332658"/>
            <a:ext cx="8201496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pic>
        <p:nvPicPr>
          <p:cNvPr id="9" name="Picture 1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941169"/>
            <a:ext cx="432048" cy="429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159562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C162-54C8-4BB0-9C6B-AE88FBD196A9}" type="datetime1">
              <a:rPr lang="ko-KR" altLang="en-US" smtClean="0"/>
              <a:t>2017-03-06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/>
            </a:lvl1pPr>
          </a:lstStyle>
          <a:p>
            <a:fld id="{DD10C66A-2542-49CE-8980-1D266FEFB8D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324711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3" y="274639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565BD-2588-4F56-9E14-32327AE04841}" type="datetime1">
              <a:rPr lang="ko-KR" altLang="en-US" smtClean="0"/>
              <a:t>2017-03-06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/>
            </a:lvl1pPr>
          </a:lstStyle>
          <a:p>
            <a:fld id="{DD10C66A-2542-49CE-8980-1D266FEFB8D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81925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20" b="0" i="0">
                <a:solidFill>
                  <a:srgbClr val="10278F"/>
                </a:solidFill>
                <a:latin typeface="Tahoma"/>
                <a:cs typeface="Tahoma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1"/>
            <a:ext cx="3977640" cy="984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1"/>
            <a:ext cx="3977640" cy="984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E538A-CF88-4457-95A3-597AC2F549C4}" type="datetime1">
              <a:rPr lang="ko-KR" altLang="en-US" smtClean="0"/>
              <a:t>2017-03-06</a:t>
            </a:fld>
            <a:endParaRPr lang="ko-KR" alt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DD10C66A-2542-49CE-8980-1D266FEFB8D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30898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7"/>
          <p:cNvSpPr>
            <a:spLocks noChangeShapeType="1"/>
          </p:cNvSpPr>
          <p:nvPr userDrawn="1"/>
        </p:nvSpPr>
        <p:spPr bwMode="auto">
          <a:xfrm>
            <a:off x="827088" y="3213100"/>
            <a:ext cx="7777163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ko-KR" altLang="en-US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1110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54716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2426968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68414"/>
            <a:ext cx="4038600" cy="5329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68414"/>
            <a:ext cx="4038600" cy="5329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4074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1110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5781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11352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 latinLnBrk="0">
              <a:defRPr/>
            </a:lvl1pPr>
            <a:lvl2pPr latinLnBrk="0">
              <a:defRPr/>
            </a:lvl2pPr>
            <a:lvl3pPr latinLnBrk="0">
              <a:defRPr/>
            </a:lvl3pPr>
            <a:lvl4pPr latinLnBrk="0">
              <a:defRPr/>
            </a:lvl4pPr>
            <a:lvl5pPr latinLnBrk="0"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32325-B186-44DE-A536-E153A611E622}" type="datetime1">
              <a:rPr lang="ko-KR" altLang="en-US" smtClean="0"/>
              <a:t>2017-03-06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/>
            </a:lvl1pPr>
          </a:lstStyle>
          <a:p>
            <a:fld id="{DD10C66A-2542-49CE-8980-1D266FEFB8D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9056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2987572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ko-KR" altLang="en-US" noProof="0" smtClean="0"/>
              <a:t>그림을 추가하려면 아이콘을 클릭하십시오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2912297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70728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6" y="260351"/>
            <a:ext cx="2058988" cy="63373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60351"/>
            <a:ext cx="6029325" cy="63373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27202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4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7" indent="0" algn="ctr">
              <a:buNone/>
              <a:defRPr sz="1500"/>
            </a:lvl2pPr>
            <a:lvl3pPr marL="685773" indent="0" algn="ctr">
              <a:buNone/>
              <a:defRPr sz="1350"/>
            </a:lvl3pPr>
            <a:lvl4pPr marL="1028659" indent="0" algn="ctr">
              <a:buNone/>
              <a:defRPr sz="1200"/>
            </a:lvl4pPr>
            <a:lvl5pPr marL="1371545" indent="0" algn="ctr">
              <a:buNone/>
              <a:defRPr sz="1200"/>
            </a:lvl5pPr>
            <a:lvl6pPr marL="1714432" indent="0" algn="ctr">
              <a:buNone/>
              <a:defRPr sz="1200"/>
            </a:lvl6pPr>
            <a:lvl7pPr marL="2057318" indent="0" algn="ctr">
              <a:buNone/>
              <a:defRPr sz="1200"/>
            </a:lvl7pPr>
            <a:lvl8pPr marL="2400204" indent="0" algn="ctr">
              <a:buNone/>
              <a:defRPr sz="1200"/>
            </a:lvl8pPr>
            <a:lvl9pPr marL="2743090" indent="0" algn="ctr">
              <a:buNone/>
              <a:defRPr sz="12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49" y="6356352"/>
            <a:ext cx="2057400" cy="365125"/>
          </a:xfrm>
          <a:prstGeom prst="rect">
            <a:avLst/>
          </a:prstGeom>
        </p:spPr>
        <p:txBody>
          <a:bodyPr/>
          <a:lstStyle/>
          <a:p>
            <a:pPr eaLnBrk="1" latinLnBrk="0" hangingPunct="1"/>
            <a:fld id="{20F1F258-9322-4693-A0E0-F1EC2F0187DA}" type="datetime1">
              <a:rPr lang="ko-KR" altLang="en-US" smtClean="0"/>
              <a:t>2017-03-06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1" y="6356352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0"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fld id="{96FFCEE6-A8B9-4E87-81E3-67B1867F1C23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058683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9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8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7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5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5A8FA-359C-4392-9643-05A5726F6F74}" type="datetime1">
              <a:rPr lang="ko-KR" altLang="en-US" smtClean="0"/>
              <a:t>2017-03-06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/>
            </a:lvl1pPr>
          </a:lstStyle>
          <a:p>
            <a:fld id="{DD10C66A-2542-49CE-8980-1D266FEFB8D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09294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1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EAC91-2952-4DC0-A672-B411813FE6D5}" type="datetime1">
              <a:rPr lang="ko-KR" altLang="en-US" smtClean="0"/>
              <a:t>2017-03-06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/>
            </a:lvl1pPr>
          </a:lstStyle>
          <a:p>
            <a:fld id="{DD10C66A-2542-49CE-8980-1D266FEFB8D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76222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1" indent="0">
              <a:buNone/>
              <a:defRPr sz="2000" b="1"/>
            </a:lvl2pPr>
            <a:lvl3pPr marL="914382" indent="0">
              <a:buNone/>
              <a:defRPr sz="1800" b="1"/>
            </a:lvl3pPr>
            <a:lvl4pPr marL="1371573" indent="0">
              <a:buNone/>
              <a:defRPr sz="1600" b="1"/>
            </a:lvl4pPr>
            <a:lvl5pPr marL="1828764" indent="0">
              <a:buNone/>
              <a:defRPr sz="1600" b="1"/>
            </a:lvl5pPr>
            <a:lvl6pPr marL="2285955" indent="0">
              <a:buNone/>
              <a:defRPr sz="1600" b="1"/>
            </a:lvl6pPr>
            <a:lvl7pPr marL="2743146" indent="0">
              <a:buNone/>
              <a:defRPr sz="1600" b="1"/>
            </a:lvl7pPr>
            <a:lvl8pPr marL="3200336" indent="0">
              <a:buNone/>
              <a:defRPr sz="1600" b="1"/>
            </a:lvl8pPr>
            <a:lvl9pPr marL="3657526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1" indent="0">
              <a:buNone/>
              <a:defRPr sz="2000" b="1"/>
            </a:lvl2pPr>
            <a:lvl3pPr marL="914382" indent="0">
              <a:buNone/>
              <a:defRPr sz="1800" b="1"/>
            </a:lvl3pPr>
            <a:lvl4pPr marL="1371573" indent="0">
              <a:buNone/>
              <a:defRPr sz="1600" b="1"/>
            </a:lvl4pPr>
            <a:lvl5pPr marL="1828764" indent="0">
              <a:buNone/>
              <a:defRPr sz="1600" b="1"/>
            </a:lvl5pPr>
            <a:lvl6pPr marL="2285955" indent="0">
              <a:buNone/>
              <a:defRPr sz="1600" b="1"/>
            </a:lvl6pPr>
            <a:lvl7pPr marL="2743146" indent="0">
              <a:buNone/>
              <a:defRPr sz="1600" b="1"/>
            </a:lvl7pPr>
            <a:lvl8pPr marL="3200336" indent="0">
              <a:buNone/>
              <a:defRPr sz="1600" b="1"/>
            </a:lvl8pPr>
            <a:lvl9pPr marL="3657526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910FD-9FE1-4AB9-9FFB-200E0DDC5897}" type="datetime1">
              <a:rPr lang="ko-KR" altLang="en-US" smtClean="0"/>
              <a:t>2017-03-06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/>
            </a:lvl1pPr>
          </a:lstStyle>
          <a:p>
            <a:fld id="{DD10C66A-2542-49CE-8980-1D266FEFB8D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2853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9E33B-0FFF-4597-9485-E0F8433AC673}" type="datetime1">
              <a:rPr lang="ko-KR" altLang="en-US" smtClean="0"/>
              <a:t>2017-03-06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680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E6C6B-FBE7-4DE4-9C9D-FC73AE92317F}" type="datetime1">
              <a:rPr lang="ko-KR" altLang="en-US" smtClean="0"/>
              <a:t>2017-03-06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/>
            </a:lvl1pPr>
          </a:lstStyle>
          <a:p>
            <a:fld id="{DD10C66A-2542-49CE-8980-1D266FEFB8D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37805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4" y="273052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4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91" indent="0">
              <a:buNone/>
              <a:defRPr sz="1200"/>
            </a:lvl2pPr>
            <a:lvl3pPr marL="914382" indent="0">
              <a:buNone/>
              <a:defRPr sz="1000"/>
            </a:lvl3pPr>
            <a:lvl4pPr marL="1371573" indent="0">
              <a:buNone/>
              <a:defRPr sz="900"/>
            </a:lvl4pPr>
            <a:lvl5pPr marL="1828764" indent="0">
              <a:buNone/>
              <a:defRPr sz="900"/>
            </a:lvl5pPr>
            <a:lvl6pPr marL="2285955" indent="0">
              <a:buNone/>
              <a:defRPr sz="900"/>
            </a:lvl6pPr>
            <a:lvl7pPr marL="2743146" indent="0">
              <a:buNone/>
              <a:defRPr sz="900"/>
            </a:lvl7pPr>
            <a:lvl8pPr marL="3200336" indent="0">
              <a:buNone/>
              <a:defRPr sz="900"/>
            </a:lvl8pPr>
            <a:lvl9pPr marL="3657526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646F2-6623-4275-BB3F-4FF933F7A63F}" type="datetime1">
              <a:rPr lang="ko-KR" altLang="en-US" smtClean="0"/>
              <a:t>2017-03-06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/>
            </a:lvl1pPr>
          </a:lstStyle>
          <a:p>
            <a:fld id="{DD10C66A-2542-49CE-8980-1D266FEFB8D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928000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91" indent="0">
              <a:buNone/>
              <a:defRPr sz="2800"/>
            </a:lvl2pPr>
            <a:lvl3pPr marL="914382" indent="0">
              <a:buNone/>
              <a:defRPr sz="2400"/>
            </a:lvl3pPr>
            <a:lvl4pPr marL="1371573" indent="0">
              <a:buNone/>
              <a:defRPr sz="2000"/>
            </a:lvl4pPr>
            <a:lvl5pPr marL="1828764" indent="0">
              <a:buNone/>
              <a:defRPr sz="2000"/>
            </a:lvl5pPr>
            <a:lvl6pPr marL="2285955" indent="0">
              <a:buNone/>
              <a:defRPr sz="2000"/>
            </a:lvl6pPr>
            <a:lvl7pPr marL="2743146" indent="0">
              <a:buNone/>
              <a:defRPr sz="2000"/>
            </a:lvl7pPr>
            <a:lvl8pPr marL="3200336" indent="0">
              <a:buNone/>
              <a:defRPr sz="2000"/>
            </a:lvl8pPr>
            <a:lvl9pPr marL="3657526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91" indent="0">
              <a:buNone/>
              <a:defRPr sz="1200"/>
            </a:lvl2pPr>
            <a:lvl3pPr marL="914382" indent="0">
              <a:buNone/>
              <a:defRPr sz="1000"/>
            </a:lvl3pPr>
            <a:lvl4pPr marL="1371573" indent="0">
              <a:buNone/>
              <a:defRPr sz="900"/>
            </a:lvl4pPr>
            <a:lvl5pPr marL="1828764" indent="0">
              <a:buNone/>
              <a:defRPr sz="900"/>
            </a:lvl5pPr>
            <a:lvl6pPr marL="2285955" indent="0">
              <a:buNone/>
              <a:defRPr sz="900"/>
            </a:lvl6pPr>
            <a:lvl7pPr marL="2743146" indent="0">
              <a:buNone/>
              <a:defRPr sz="900"/>
            </a:lvl7pPr>
            <a:lvl8pPr marL="3200336" indent="0">
              <a:buNone/>
              <a:defRPr sz="900"/>
            </a:lvl8pPr>
            <a:lvl9pPr marL="3657526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7E58-D2EE-40DA-9C92-ED726FCCFDBC}" type="datetime1">
              <a:rPr lang="ko-KR" altLang="en-US" smtClean="0"/>
              <a:t>2017-03-06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/>
            </a:lvl1pPr>
          </a:lstStyle>
          <a:p>
            <a:fld id="{DD10C66A-2542-49CE-8980-1D266FEFB8D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052028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908724"/>
            <a:ext cx="8229600" cy="52174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3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C6623-9801-44E2-8962-24D16AF8433E}" type="datetime1">
              <a:rPr lang="ko-KR" altLang="en-US" smtClean="0"/>
              <a:t>2017-03-06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3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0C66A-2542-49CE-8980-1D266FEFB8D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9" name="직선 연결선 8"/>
          <p:cNvCxnSpPr/>
          <p:nvPr/>
        </p:nvCxnSpPr>
        <p:spPr>
          <a:xfrm>
            <a:off x="611561" y="836712"/>
            <a:ext cx="7992888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/>
          <p:cNvSpPr/>
          <p:nvPr userDrawn="1"/>
        </p:nvSpPr>
        <p:spPr>
          <a:xfrm>
            <a:off x="7884368" y="332656"/>
            <a:ext cx="7920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800" baseline="0" dirty="0" smtClean="0"/>
              <a:t>ASTU</a:t>
            </a:r>
            <a:endParaRPr lang="ko-KR" altLang="en-US" dirty="0"/>
          </a:p>
        </p:txBody>
      </p:sp>
      <p:pic>
        <p:nvPicPr>
          <p:cNvPr id="12" name="Picture 11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452320" y="260649"/>
            <a:ext cx="432048" cy="429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13426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382" rtl="0" eaLnBrk="1" latinLnBrk="1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3" indent="-342893" algn="l" defTabSz="914382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6" indent="-285744" algn="l" defTabSz="914382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7" indent="-228595" algn="l" defTabSz="914382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8" indent="-228595" algn="l" defTabSz="914382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59" indent="-228595" algn="l" defTabSz="914382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50" indent="-228595" algn="l" defTabSz="914382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41" indent="-228595" algn="l" defTabSz="914382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32" indent="-228595" algn="l" defTabSz="914382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22" indent="-228595" algn="l" defTabSz="914382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3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1" algn="l" defTabSz="9143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2" algn="l" defTabSz="9143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73" algn="l" defTabSz="9143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64" algn="l" defTabSz="9143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55" algn="l" defTabSz="9143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46" algn="l" defTabSz="9143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36" algn="l" defTabSz="9143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26" algn="l" defTabSz="9143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1"/>
            <a:ext cx="82296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68414"/>
            <a:ext cx="8229600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468314" y="981075"/>
            <a:ext cx="6911975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ko-KR" altLang="en-US">
              <a:latin typeface="굴림" pitchFamily="50" charset="-127"/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27469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latinLnBrk="1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+mj-lt"/>
          <a:ea typeface="+mj-ea"/>
          <a:cs typeface="굴림" charset="-127"/>
        </a:defRPr>
      </a:lvl1pPr>
      <a:lvl2pPr algn="l" rtl="0" eaLnBrk="1" fontAlgn="base" latinLnBrk="1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 Black" pitchFamily="34" charset="0"/>
          <a:ea typeface="굴림" pitchFamily="50" charset="-127"/>
          <a:cs typeface="굴림" charset="-127"/>
        </a:defRPr>
      </a:lvl2pPr>
      <a:lvl3pPr algn="l" rtl="0" eaLnBrk="1" fontAlgn="base" latinLnBrk="1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 Black" pitchFamily="34" charset="0"/>
          <a:ea typeface="굴림" pitchFamily="50" charset="-127"/>
          <a:cs typeface="굴림" charset="-127"/>
        </a:defRPr>
      </a:lvl3pPr>
      <a:lvl4pPr algn="l" rtl="0" eaLnBrk="1" fontAlgn="base" latinLnBrk="1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 Black" pitchFamily="34" charset="0"/>
          <a:ea typeface="굴림" pitchFamily="50" charset="-127"/>
          <a:cs typeface="굴림" charset="-127"/>
        </a:defRPr>
      </a:lvl4pPr>
      <a:lvl5pPr algn="l" rtl="0" eaLnBrk="1" fontAlgn="base" latinLnBrk="1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 Black" pitchFamily="34" charset="0"/>
          <a:ea typeface="굴림" pitchFamily="50" charset="-127"/>
          <a:cs typeface="굴림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 Black" pitchFamily="34" charset="0"/>
          <a:ea typeface="굴림" pitchFamily="50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 Black" pitchFamily="34" charset="0"/>
          <a:ea typeface="굴림" pitchFamily="50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 Black" pitchFamily="34" charset="0"/>
          <a:ea typeface="굴림" pitchFamily="50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 Black" pitchFamily="34" charset="0"/>
          <a:ea typeface="굴림" pitchFamily="50" charset="-127"/>
        </a:defRPr>
      </a:lvl9pPr>
    </p:titleStyle>
    <p:bodyStyle>
      <a:lvl1pPr marL="342900" indent="-342900" algn="l" rtl="0" eaLnBrk="1" fontAlgn="base" latinLnBrk="1" hangingPunct="1">
        <a:spcBef>
          <a:spcPct val="20000"/>
        </a:spcBef>
        <a:spcAft>
          <a:spcPct val="0"/>
        </a:spcAft>
        <a:buFont typeface="Wingdings" charset="2"/>
        <a:buChar char="§"/>
        <a:defRPr kumimoji="1" sz="2000">
          <a:solidFill>
            <a:schemeClr val="tx1"/>
          </a:solidFill>
          <a:latin typeface="+mn-lt"/>
          <a:ea typeface="+mn-ea"/>
          <a:cs typeface="굴림" charset="-127"/>
        </a:defRPr>
      </a:lvl1pPr>
      <a:lvl2pPr marL="742950" indent="-285750" algn="l" rtl="0" eaLnBrk="1" fontAlgn="base" latinLnBrk="1" hangingPunct="1">
        <a:spcBef>
          <a:spcPct val="20000"/>
        </a:spcBef>
        <a:spcAft>
          <a:spcPct val="0"/>
        </a:spcAft>
        <a:buFont typeface="Wingdings" charset="2"/>
        <a:buChar char="§"/>
        <a:defRPr kumimoji="1" sz="2800">
          <a:solidFill>
            <a:schemeClr val="tx1"/>
          </a:solidFill>
          <a:latin typeface="+mn-lt"/>
          <a:ea typeface="+mn-ea"/>
          <a:cs typeface="굴림" charset="-127"/>
        </a:defRPr>
      </a:lvl2pPr>
      <a:lvl3pPr marL="1143000" indent="-228600" algn="l" rtl="0" eaLnBrk="1" fontAlgn="base" latinLnBrk="1" hangingPunct="1">
        <a:spcBef>
          <a:spcPct val="20000"/>
        </a:spcBef>
        <a:spcAft>
          <a:spcPct val="0"/>
        </a:spcAft>
        <a:buFont typeface="Wingdings" charset="2"/>
        <a:buChar char="§"/>
        <a:defRPr kumimoji="1" sz="2400">
          <a:solidFill>
            <a:schemeClr val="tx1"/>
          </a:solidFill>
          <a:latin typeface="+mn-lt"/>
          <a:ea typeface="+mn-ea"/>
          <a:cs typeface="굴림" charset="-127"/>
        </a:defRPr>
      </a:lvl3pPr>
      <a:lvl4pPr marL="1600200" indent="-228600" algn="l" rtl="0" eaLnBrk="1" fontAlgn="base" latinLnBrk="1" hangingPunct="1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+mn-ea"/>
          <a:cs typeface="굴림" charset="-127"/>
        </a:defRPr>
      </a:lvl4pPr>
      <a:lvl5pPr marL="20574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  <a:cs typeface="굴림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1"/>
          <p:cNvSpPr>
            <a:spLocks noGrp="1"/>
          </p:cNvSpPr>
          <p:nvPr>
            <p:ph type="ctrTitle"/>
          </p:nvPr>
        </p:nvSpPr>
        <p:spPr>
          <a:xfrm>
            <a:off x="323528" y="188640"/>
            <a:ext cx="8606680" cy="2520280"/>
          </a:xfrm>
          <a:solidFill>
            <a:schemeClr val="bg1"/>
          </a:solidFill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en-US" altLang="ko-KR" dirty="0" smtClean="0">
                <a:latin typeface="HY견고딕" pitchFamily="18" charset="-127"/>
                <a:ea typeface="HY견고딕" pitchFamily="18" charset="-127"/>
              </a:rPr>
              <a:t>CSE 1102 </a:t>
            </a:r>
            <a: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b="1" dirty="0" smtClean="0">
                <a:latin typeface="HY견고딕" pitchFamily="18" charset="-127"/>
                <a:ea typeface="HY견고딕" pitchFamily="18" charset="-127"/>
              </a:rPr>
              <a:t>Fundamentals of Programming</a:t>
            </a:r>
            <a:r>
              <a:rPr lang="en-US" altLang="ko-KR" sz="4400" b="1" dirty="0" smtClean="0">
                <a:latin typeface="HY견고딕" pitchFamily="18" charset="-127"/>
                <a:ea typeface="HY견고딕" pitchFamily="18" charset="-127"/>
              </a:rPr>
              <a:t> </a:t>
            </a:r>
            <a:br>
              <a:rPr lang="en-US" altLang="ko-KR" sz="4400" b="1" dirty="0" smtClean="0">
                <a:latin typeface="HY견고딕" pitchFamily="18" charset="-127"/>
                <a:ea typeface="HY견고딕" pitchFamily="18" charset="-127"/>
              </a:rPr>
            </a:br>
            <a:r>
              <a:rPr lang="en-US" altLang="ko-KR" sz="4400" b="1" dirty="0" smtClean="0"/>
              <a:t/>
            </a:r>
            <a:br>
              <a:rPr lang="en-US" altLang="ko-KR" sz="4400" b="1" dirty="0" smtClean="0"/>
            </a:br>
            <a:r>
              <a:rPr lang="en-US" altLang="ko-KR" dirty="0" smtClean="0"/>
              <a:t>Lecture #1</a:t>
            </a:r>
            <a:endParaRPr lang="ko-KR" altLang="en-US" dirty="0"/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937319" y="2995464"/>
            <a:ext cx="6906767" cy="33317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101598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ko-K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101598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Spring 2017</a:t>
            </a:r>
          </a:p>
          <a:p>
            <a:pPr marL="0" marR="0" lvl="0" indent="0" algn="ctr" defTabSz="101598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ko-K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101598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ko-K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101598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ko-K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Computer Science &amp; Engineering</a:t>
            </a:r>
            <a:r>
              <a:rPr kumimoji="0" lang="en-US" altLang="ko-KR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ko-KR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</a:t>
            </a:r>
            <a:endParaRPr lang="en-US" altLang="ko-KR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101598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ko-K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ko-K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School of Electrical Engineering &amp; Computing</a:t>
            </a:r>
          </a:p>
          <a:p>
            <a:pPr marL="0" marR="0" lvl="0" indent="0" algn="ctr" defTabSz="101598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ko-K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Adama Science &amp; Technology University</a:t>
            </a:r>
            <a:endParaRPr kumimoji="0" lang="ko-KR" altLang="en-US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502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Phase 1: Development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10</a:t>
            </a:fld>
            <a:endParaRPr lang="ko-KR" alt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3: Code the Solution</a:t>
            </a:r>
          </a:p>
          <a:p>
            <a:pPr lvl="1"/>
            <a:r>
              <a:rPr lang="en-US" b="1" dirty="0"/>
              <a:t>Sequence</a:t>
            </a:r>
            <a:r>
              <a:rPr lang="en-US" dirty="0"/>
              <a:t>: </a:t>
            </a:r>
            <a:r>
              <a:rPr lang="en-US" dirty="0" smtClean="0"/>
              <a:t>Defines </a:t>
            </a:r>
            <a:r>
              <a:rPr lang="en-US" dirty="0"/>
              <a:t>the order in which </a:t>
            </a:r>
            <a:r>
              <a:rPr lang="en-US" dirty="0" smtClean="0"/>
              <a:t>        instructions are </a:t>
            </a:r>
            <a:r>
              <a:rPr lang="en-US" dirty="0"/>
              <a:t>executed  </a:t>
            </a:r>
            <a:endParaRPr lang="en-US" dirty="0" smtClean="0"/>
          </a:p>
          <a:p>
            <a:pPr lvl="1"/>
            <a:r>
              <a:rPr lang="en-US" b="1" dirty="0" smtClean="0"/>
              <a:t>Selection</a:t>
            </a:r>
            <a:r>
              <a:rPr lang="en-US" dirty="0"/>
              <a:t>: </a:t>
            </a:r>
            <a:r>
              <a:rPr lang="en-US" dirty="0" smtClean="0"/>
              <a:t>Allows </a:t>
            </a:r>
            <a:r>
              <a:rPr lang="en-US" dirty="0"/>
              <a:t>a choice between different </a:t>
            </a:r>
            <a:r>
              <a:rPr lang="en-US" dirty="0" smtClean="0"/>
              <a:t>operations</a:t>
            </a:r>
            <a:r>
              <a:rPr lang="en-US" dirty="0"/>
              <a:t>, based on some condition </a:t>
            </a:r>
            <a:endParaRPr lang="en-US" dirty="0" smtClean="0"/>
          </a:p>
          <a:p>
            <a:pPr lvl="1"/>
            <a:r>
              <a:rPr lang="en-US" b="1" dirty="0" smtClean="0"/>
              <a:t>Iteration</a:t>
            </a:r>
            <a:r>
              <a:rPr lang="en-US" dirty="0"/>
              <a:t>: </a:t>
            </a:r>
            <a:r>
              <a:rPr lang="en-US" dirty="0" smtClean="0"/>
              <a:t>Allows </a:t>
            </a:r>
            <a:r>
              <a:rPr lang="en-US" dirty="0"/>
              <a:t>the same operation to be </a:t>
            </a:r>
            <a:r>
              <a:rPr lang="en-US" dirty="0" smtClean="0"/>
              <a:t> repeated based </a:t>
            </a:r>
            <a:r>
              <a:rPr lang="en-US" dirty="0"/>
              <a:t>on some condition </a:t>
            </a:r>
            <a:endParaRPr lang="en-US" dirty="0" smtClean="0"/>
          </a:p>
          <a:p>
            <a:pPr lvl="2"/>
            <a:r>
              <a:rPr lang="en-US" dirty="0" smtClean="0"/>
              <a:t>Also </a:t>
            </a:r>
            <a:r>
              <a:rPr lang="en-US" dirty="0"/>
              <a:t>called looping or repetition   </a:t>
            </a:r>
            <a:endParaRPr lang="en-US" dirty="0" smtClean="0"/>
          </a:p>
          <a:p>
            <a:pPr lvl="1"/>
            <a:r>
              <a:rPr lang="en-US" b="1" dirty="0" smtClean="0"/>
              <a:t>Invocation</a:t>
            </a:r>
            <a:r>
              <a:rPr lang="en-US" dirty="0"/>
              <a:t>: Involves invoking a set of </a:t>
            </a:r>
            <a:r>
              <a:rPr lang="en-US" dirty="0" smtClean="0"/>
              <a:t>         statements when </a:t>
            </a:r>
            <a:r>
              <a:rPr lang="en-US" dirty="0"/>
              <a:t>needed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7790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Phase 1: Development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11</a:t>
            </a:fld>
            <a:endParaRPr lang="ko-KR" alt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4: Test and Correct the Program</a:t>
            </a:r>
          </a:p>
          <a:p>
            <a:pPr lvl="1"/>
            <a:r>
              <a:rPr lang="en-US" b="1" dirty="0" smtClean="0"/>
              <a:t>Testing</a:t>
            </a:r>
            <a:r>
              <a:rPr lang="en-US" dirty="0"/>
              <a:t>: Method to verify correctness and </a:t>
            </a:r>
            <a:r>
              <a:rPr lang="en-US" dirty="0" smtClean="0"/>
              <a:t>    that requirements </a:t>
            </a:r>
            <a:r>
              <a:rPr lang="en-US" dirty="0"/>
              <a:t>are met  </a:t>
            </a:r>
            <a:endParaRPr lang="en-US" dirty="0" smtClean="0"/>
          </a:p>
          <a:p>
            <a:pPr lvl="1"/>
            <a:r>
              <a:rPr lang="en-US" b="1" dirty="0" smtClean="0"/>
              <a:t>Bug</a:t>
            </a:r>
            <a:r>
              <a:rPr lang="en-US" dirty="0" smtClean="0"/>
              <a:t> : </a:t>
            </a:r>
            <a:r>
              <a:rPr lang="en-US" dirty="0"/>
              <a:t>A program error  </a:t>
            </a:r>
            <a:endParaRPr lang="en-US" dirty="0" smtClean="0"/>
          </a:p>
          <a:p>
            <a:pPr lvl="1"/>
            <a:r>
              <a:rPr lang="en-US" b="1" dirty="0" smtClean="0"/>
              <a:t>Debugging</a:t>
            </a:r>
            <a:r>
              <a:rPr lang="en-US" dirty="0" smtClean="0"/>
              <a:t> </a:t>
            </a:r>
            <a:r>
              <a:rPr lang="en-US" dirty="0"/>
              <a:t>: The process of locating an </a:t>
            </a:r>
            <a:r>
              <a:rPr lang="en-US" dirty="0" smtClean="0"/>
              <a:t>    error</a:t>
            </a:r>
            <a:r>
              <a:rPr lang="en-US" dirty="0"/>
              <a:t>, and </a:t>
            </a:r>
            <a:r>
              <a:rPr lang="en-US" dirty="0" smtClean="0"/>
              <a:t>correcting </a:t>
            </a:r>
            <a:r>
              <a:rPr lang="en-US" dirty="0"/>
              <a:t>and verifying </a:t>
            </a:r>
            <a:r>
              <a:rPr lang="en-US" dirty="0" smtClean="0"/>
              <a:t>             the correction </a:t>
            </a:r>
            <a:endParaRPr lang="en-US" dirty="0"/>
          </a:p>
          <a:p>
            <a:pPr lvl="1"/>
            <a:r>
              <a:rPr lang="en-US" dirty="0" smtClean="0"/>
              <a:t>Testing </a:t>
            </a:r>
            <a:r>
              <a:rPr lang="en-US" dirty="0"/>
              <a:t>may reveal errors, but does not </a:t>
            </a:r>
            <a:r>
              <a:rPr lang="en-US" dirty="0" smtClean="0"/>
              <a:t>     guarantee </a:t>
            </a:r>
            <a:r>
              <a:rPr lang="en-US" dirty="0"/>
              <a:t>the </a:t>
            </a:r>
            <a:r>
              <a:rPr lang="en-US" dirty="0" smtClean="0"/>
              <a:t>absence </a:t>
            </a:r>
            <a:r>
              <a:rPr lang="en-US" dirty="0"/>
              <a:t>of </a:t>
            </a:r>
            <a:r>
              <a:rPr lang="en-US" dirty="0" smtClean="0"/>
              <a:t>errors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42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Phase II: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Five main documents are needed: </a:t>
            </a:r>
          </a:p>
          <a:p>
            <a:pPr lvl="1"/>
            <a:r>
              <a:rPr lang="en-US" dirty="0" smtClean="0"/>
              <a:t>Program </a:t>
            </a:r>
            <a:r>
              <a:rPr lang="en-US" dirty="0"/>
              <a:t>description  </a:t>
            </a:r>
          </a:p>
          <a:p>
            <a:pPr lvl="1"/>
            <a:r>
              <a:rPr lang="en-US" dirty="0" smtClean="0"/>
              <a:t>Algorithm </a:t>
            </a:r>
            <a:r>
              <a:rPr lang="en-US" dirty="0"/>
              <a:t>development and changes </a:t>
            </a:r>
            <a:endParaRPr lang="en-US" dirty="0" smtClean="0"/>
          </a:p>
          <a:p>
            <a:pPr lvl="1"/>
            <a:r>
              <a:rPr lang="en-US" dirty="0" smtClean="0"/>
              <a:t>Well-commented </a:t>
            </a:r>
            <a:r>
              <a:rPr lang="en-US" dirty="0"/>
              <a:t>program listing </a:t>
            </a:r>
            <a:endParaRPr lang="en-US" dirty="0" smtClean="0"/>
          </a:p>
          <a:p>
            <a:pPr lvl="1"/>
            <a:r>
              <a:rPr lang="en-US" dirty="0" smtClean="0"/>
              <a:t>Sample </a:t>
            </a:r>
            <a:r>
              <a:rPr lang="en-US" dirty="0"/>
              <a:t>test runs </a:t>
            </a:r>
            <a:endParaRPr lang="en-US" dirty="0" smtClean="0"/>
          </a:p>
          <a:p>
            <a:pPr lvl="1"/>
            <a:r>
              <a:rPr lang="en-US" dirty="0" smtClean="0"/>
              <a:t>Users</a:t>
            </a:r>
            <a:r>
              <a:rPr lang="en-US" dirty="0"/>
              <a:t>' manual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12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Phase III: Maintenance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Ongoing </a:t>
            </a:r>
            <a:r>
              <a:rPr lang="en-US" dirty="0"/>
              <a:t>correction of newly discovered bugs </a:t>
            </a:r>
          </a:p>
          <a:p>
            <a:r>
              <a:rPr lang="en-US" dirty="0" smtClean="0"/>
              <a:t>Revisions </a:t>
            </a:r>
            <a:r>
              <a:rPr lang="en-US" dirty="0"/>
              <a:t>to meet changing user needs </a:t>
            </a:r>
          </a:p>
          <a:p>
            <a:r>
              <a:rPr lang="en-US" dirty="0" smtClean="0"/>
              <a:t>Addition </a:t>
            </a:r>
            <a:r>
              <a:rPr lang="en-US" dirty="0"/>
              <a:t>of new features </a:t>
            </a:r>
            <a:endParaRPr lang="en-US" dirty="0" smtClean="0"/>
          </a:p>
          <a:p>
            <a:r>
              <a:rPr lang="en-US" dirty="0" smtClean="0"/>
              <a:t>Usually </a:t>
            </a:r>
            <a:r>
              <a:rPr lang="en-US" dirty="0"/>
              <a:t>the longest phase </a:t>
            </a:r>
          </a:p>
          <a:p>
            <a:r>
              <a:rPr lang="en-US" dirty="0" smtClean="0"/>
              <a:t>Good </a:t>
            </a:r>
            <a:r>
              <a:rPr lang="en-US" dirty="0"/>
              <a:t>documentation vital for effective </a:t>
            </a:r>
            <a:r>
              <a:rPr lang="en-US" dirty="0" smtClean="0"/>
              <a:t> maintenance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801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Computer Hardware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Computer hardware: Components that </a:t>
            </a:r>
            <a:r>
              <a:rPr lang="en-US" dirty="0" smtClean="0"/>
              <a:t>   support the </a:t>
            </a:r>
            <a:r>
              <a:rPr lang="en-US" dirty="0"/>
              <a:t>capabilities of the computer</a:t>
            </a:r>
          </a:p>
        </p:txBody>
      </p:sp>
      <p:sp>
        <p:nvSpPr>
          <p:cNvPr id="29" name="Slide Number Placeholder 5"/>
          <p:cNvSpPr txBox="1">
            <a:spLocks/>
          </p:cNvSpPr>
          <p:nvPr/>
        </p:nvSpPr>
        <p:spPr>
          <a:xfrm>
            <a:off x="6553200" y="6483350"/>
            <a:ext cx="21336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F581A95-38F7-408C-845D-34EF3509A7C7}" type="slidenum">
              <a:rPr lang="en-US" sz="3200" smtClean="0"/>
              <a:pPr/>
              <a:t>14</a:t>
            </a:fld>
            <a:endParaRPr lang="en-US" dirty="0"/>
          </a:p>
        </p:txBody>
      </p:sp>
      <p:pic>
        <p:nvPicPr>
          <p:cNvPr id="30" name="Picture 5" descr="cd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5597525"/>
            <a:ext cx="1066800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6" descr="instame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819525"/>
            <a:ext cx="1371600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2" name="Group 7"/>
          <p:cNvGrpSpPr>
            <a:grpSpLocks/>
          </p:cNvGrpSpPr>
          <p:nvPr/>
        </p:nvGrpSpPr>
        <p:grpSpPr bwMode="auto">
          <a:xfrm>
            <a:off x="609600" y="3562350"/>
            <a:ext cx="1981200" cy="1781175"/>
            <a:chOff x="288" y="1872"/>
            <a:chExt cx="1248" cy="1122"/>
          </a:xfrm>
        </p:grpSpPr>
        <p:pic>
          <p:nvPicPr>
            <p:cNvPr id="33" name="Picture 8" descr="trackstk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4" y="2352"/>
              <a:ext cx="672" cy="6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9" descr="SV-262e1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0" y="1872"/>
              <a:ext cx="720" cy="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" name="Picture 10" descr="keypad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2208"/>
              <a:ext cx="576" cy="3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6" name="AutoShape 14"/>
          <p:cNvSpPr>
            <a:spLocks noChangeArrowheads="1"/>
          </p:cNvSpPr>
          <p:nvPr/>
        </p:nvSpPr>
        <p:spPr bwMode="auto">
          <a:xfrm>
            <a:off x="4191000" y="3362325"/>
            <a:ext cx="533400" cy="4572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AutoShape 15"/>
          <p:cNvSpPr>
            <a:spLocks noChangeArrowheads="1"/>
          </p:cNvSpPr>
          <p:nvPr/>
        </p:nvSpPr>
        <p:spPr bwMode="auto">
          <a:xfrm>
            <a:off x="4191000" y="4962525"/>
            <a:ext cx="533400" cy="4572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AutoShape 16"/>
          <p:cNvSpPr>
            <a:spLocks noChangeArrowheads="1"/>
          </p:cNvSpPr>
          <p:nvPr/>
        </p:nvSpPr>
        <p:spPr bwMode="auto">
          <a:xfrm>
            <a:off x="2667000" y="4124325"/>
            <a:ext cx="838200" cy="381000"/>
          </a:xfrm>
          <a:prstGeom prst="rightArrow">
            <a:avLst>
              <a:gd name="adj1" fmla="val 50000"/>
              <a:gd name="adj2" fmla="val 5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AutoShape 17"/>
          <p:cNvSpPr>
            <a:spLocks noChangeArrowheads="1"/>
          </p:cNvSpPr>
          <p:nvPr/>
        </p:nvSpPr>
        <p:spPr bwMode="auto">
          <a:xfrm>
            <a:off x="5334000" y="4124325"/>
            <a:ext cx="838200" cy="381000"/>
          </a:xfrm>
          <a:prstGeom prst="rightArrow">
            <a:avLst>
              <a:gd name="adj1" fmla="val 50000"/>
              <a:gd name="adj2" fmla="val 5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0" name="Group 18"/>
          <p:cNvGrpSpPr>
            <a:grpSpLocks/>
          </p:cNvGrpSpPr>
          <p:nvPr/>
        </p:nvGrpSpPr>
        <p:grpSpPr bwMode="auto">
          <a:xfrm>
            <a:off x="6248400" y="3438525"/>
            <a:ext cx="1066800" cy="1889125"/>
            <a:chOff x="4128" y="2064"/>
            <a:chExt cx="672" cy="1190"/>
          </a:xfrm>
        </p:grpSpPr>
        <p:pic>
          <p:nvPicPr>
            <p:cNvPr id="41" name="Picture 19" descr="monitor_right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76" y="2064"/>
              <a:ext cx="576" cy="4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2" name="Picture 20" descr="BUT3_IDL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28" y="2592"/>
              <a:ext cx="672" cy="6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3" name="Rectangle 21"/>
          <p:cNvSpPr>
            <a:spLocks noChangeArrowheads="1"/>
          </p:cNvSpPr>
          <p:nvPr/>
        </p:nvSpPr>
        <p:spPr bwMode="auto">
          <a:xfrm>
            <a:off x="323528" y="3590925"/>
            <a:ext cx="120047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US" sz="1000" b="1" dirty="0"/>
              <a:t>Input Devices</a:t>
            </a:r>
          </a:p>
        </p:txBody>
      </p:sp>
      <p:sp>
        <p:nvSpPr>
          <p:cNvPr id="44" name="Rectangle 22"/>
          <p:cNvSpPr>
            <a:spLocks noChangeArrowheads="1"/>
          </p:cNvSpPr>
          <p:nvPr/>
        </p:nvSpPr>
        <p:spPr bwMode="auto">
          <a:xfrm>
            <a:off x="7010400" y="4200525"/>
            <a:ext cx="123400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US" sz="1000" b="1" dirty="0"/>
              <a:t>Output Devices</a:t>
            </a:r>
          </a:p>
        </p:txBody>
      </p:sp>
      <p:sp>
        <p:nvSpPr>
          <p:cNvPr id="45" name="Rectangle 23"/>
          <p:cNvSpPr>
            <a:spLocks noChangeArrowheads="1"/>
          </p:cNvSpPr>
          <p:nvPr/>
        </p:nvSpPr>
        <p:spPr bwMode="auto">
          <a:xfrm>
            <a:off x="4724400" y="5343525"/>
            <a:ext cx="1447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1913" indent="-61913" algn="ctr">
              <a:spcBef>
                <a:spcPct val="20000"/>
              </a:spcBef>
              <a:buFont typeface="Wingdings" pitchFamily="2" charset="2"/>
              <a:buNone/>
            </a:pPr>
            <a:r>
              <a:rPr lang="en-US" sz="1000" b="1" dirty="0"/>
              <a:t>Secondary Memory</a:t>
            </a:r>
          </a:p>
        </p:txBody>
      </p:sp>
      <p:sp>
        <p:nvSpPr>
          <p:cNvPr id="46" name="Rectangle 24"/>
          <p:cNvSpPr>
            <a:spLocks noChangeArrowheads="1"/>
          </p:cNvSpPr>
          <p:nvPr/>
        </p:nvSpPr>
        <p:spPr bwMode="auto">
          <a:xfrm>
            <a:off x="4724400" y="3590925"/>
            <a:ext cx="1143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US" sz="1000" b="1" dirty="0"/>
              <a:t>Main Memory</a:t>
            </a:r>
          </a:p>
        </p:txBody>
      </p:sp>
      <p:grpSp>
        <p:nvGrpSpPr>
          <p:cNvPr id="47" name="Group 28"/>
          <p:cNvGrpSpPr>
            <a:grpSpLocks/>
          </p:cNvGrpSpPr>
          <p:nvPr/>
        </p:nvGrpSpPr>
        <p:grpSpPr bwMode="auto">
          <a:xfrm>
            <a:off x="3352800" y="2143125"/>
            <a:ext cx="2286000" cy="1066800"/>
            <a:chOff x="2112" y="1184"/>
            <a:chExt cx="1440" cy="672"/>
          </a:xfrm>
        </p:grpSpPr>
        <p:sp>
          <p:nvSpPr>
            <p:cNvPr id="48" name="filecab2"/>
            <p:cNvSpPr>
              <a:spLocks noEditPoints="1" noChangeArrowheads="1"/>
            </p:cNvSpPr>
            <p:nvPr/>
          </p:nvSpPr>
          <p:spPr bwMode="auto">
            <a:xfrm>
              <a:off x="2112" y="1184"/>
              <a:ext cx="1440" cy="672"/>
            </a:xfrm>
            <a:custGeom>
              <a:avLst/>
              <a:gdLst>
                <a:gd name="T0" fmla="*/ 10800 w 21600"/>
                <a:gd name="T1" fmla="*/ 0 h 21600"/>
                <a:gd name="T2" fmla="*/ 0 w 21600"/>
                <a:gd name="T3" fmla="*/ 0 h 21600"/>
                <a:gd name="T4" fmla="*/ 0 w 21600"/>
                <a:gd name="T5" fmla="*/ 10800 h 21600"/>
                <a:gd name="T6" fmla="*/ 0 w 21600"/>
                <a:gd name="T7" fmla="*/ 20367 h 21600"/>
                <a:gd name="T8" fmla="*/ 10800 w 21600"/>
                <a:gd name="T9" fmla="*/ 21600 h 21600"/>
                <a:gd name="T10" fmla="*/ 21600 w 21600"/>
                <a:gd name="T11" fmla="*/ 20367 h 21600"/>
                <a:gd name="T12" fmla="*/ 21600 w 21600"/>
                <a:gd name="T13" fmla="*/ 10800 h 21600"/>
                <a:gd name="T14" fmla="*/ 21600 w 21600"/>
                <a:gd name="T15" fmla="*/ 0 h 21600"/>
                <a:gd name="T16" fmla="*/ 1004 w 21600"/>
                <a:gd name="T17" fmla="*/ 511 h 21600"/>
                <a:gd name="T18" fmla="*/ 20542 w 21600"/>
                <a:gd name="T19" fmla="*/ 1976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 extrusionOk="0">
                  <a:moveTo>
                    <a:pt x="10800" y="0"/>
                  </a:moveTo>
                  <a:lnTo>
                    <a:pt x="0" y="0"/>
                  </a:lnTo>
                  <a:lnTo>
                    <a:pt x="0" y="10800"/>
                  </a:lnTo>
                  <a:lnTo>
                    <a:pt x="0" y="20367"/>
                  </a:lnTo>
                  <a:lnTo>
                    <a:pt x="5807" y="20367"/>
                  </a:lnTo>
                  <a:lnTo>
                    <a:pt x="5807" y="20637"/>
                  </a:lnTo>
                  <a:lnTo>
                    <a:pt x="5970" y="20818"/>
                  </a:lnTo>
                  <a:lnTo>
                    <a:pt x="6133" y="20968"/>
                  </a:lnTo>
                  <a:lnTo>
                    <a:pt x="6404" y="21239"/>
                  </a:lnTo>
                  <a:lnTo>
                    <a:pt x="6567" y="21419"/>
                  </a:lnTo>
                  <a:lnTo>
                    <a:pt x="7055" y="21510"/>
                  </a:lnTo>
                  <a:lnTo>
                    <a:pt x="7544" y="21600"/>
                  </a:lnTo>
                  <a:lnTo>
                    <a:pt x="8141" y="21600"/>
                  </a:lnTo>
                  <a:lnTo>
                    <a:pt x="10800" y="21600"/>
                  </a:lnTo>
                  <a:lnTo>
                    <a:pt x="13188" y="21600"/>
                  </a:lnTo>
                  <a:lnTo>
                    <a:pt x="13948" y="21600"/>
                  </a:lnTo>
                  <a:lnTo>
                    <a:pt x="14436" y="21510"/>
                  </a:lnTo>
                  <a:lnTo>
                    <a:pt x="14708" y="21419"/>
                  </a:lnTo>
                  <a:lnTo>
                    <a:pt x="15033" y="21239"/>
                  </a:lnTo>
                  <a:lnTo>
                    <a:pt x="15359" y="20968"/>
                  </a:lnTo>
                  <a:lnTo>
                    <a:pt x="15522" y="20818"/>
                  </a:lnTo>
                  <a:lnTo>
                    <a:pt x="15684" y="20637"/>
                  </a:lnTo>
                  <a:lnTo>
                    <a:pt x="15684" y="20367"/>
                  </a:lnTo>
                  <a:lnTo>
                    <a:pt x="21600" y="20367"/>
                  </a:lnTo>
                  <a:lnTo>
                    <a:pt x="21600" y="10800"/>
                  </a:lnTo>
                  <a:lnTo>
                    <a:pt x="21600" y="0"/>
                  </a:lnTo>
                  <a:lnTo>
                    <a:pt x="10800" y="0"/>
                  </a:lnTo>
                  <a:close/>
                  <a:moveTo>
                    <a:pt x="7055" y="20367"/>
                  </a:moveTo>
                  <a:lnTo>
                    <a:pt x="7055" y="20547"/>
                  </a:lnTo>
                  <a:lnTo>
                    <a:pt x="7055" y="20637"/>
                  </a:lnTo>
                  <a:lnTo>
                    <a:pt x="7218" y="20728"/>
                  </a:lnTo>
                  <a:lnTo>
                    <a:pt x="7381" y="20818"/>
                  </a:lnTo>
                  <a:lnTo>
                    <a:pt x="7544" y="20908"/>
                  </a:lnTo>
                  <a:lnTo>
                    <a:pt x="7707" y="20968"/>
                  </a:lnTo>
                  <a:lnTo>
                    <a:pt x="7815" y="20968"/>
                  </a:lnTo>
                  <a:lnTo>
                    <a:pt x="8141" y="20968"/>
                  </a:lnTo>
                  <a:lnTo>
                    <a:pt x="13188" y="20968"/>
                  </a:lnTo>
                  <a:lnTo>
                    <a:pt x="13459" y="20968"/>
                  </a:lnTo>
                  <a:lnTo>
                    <a:pt x="13785" y="20968"/>
                  </a:lnTo>
                  <a:lnTo>
                    <a:pt x="13948" y="20908"/>
                  </a:lnTo>
                  <a:lnTo>
                    <a:pt x="14111" y="20818"/>
                  </a:lnTo>
                  <a:lnTo>
                    <a:pt x="14273" y="20728"/>
                  </a:lnTo>
                  <a:lnTo>
                    <a:pt x="14273" y="20637"/>
                  </a:lnTo>
                  <a:lnTo>
                    <a:pt x="14436" y="20547"/>
                  </a:lnTo>
                  <a:lnTo>
                    <a:pt x="14436" y="20367"/>
                  </a:lnTo>
                  <a:lnTo>
                    <a:pt x="7055" y="20367"/>
                  </a:lnTo>
                  <a:close/>
                </a:path>
                <a:path w="21600" h="21600" extrusionOk="0">
                  <a:moveTo>
                    <a:pt x="7055" y="20367"/>
                  </a:moveTo>
                  <a:lnTo>
                    <a:pt x="5807" y="20367"/>
                  </a:lnTo>
                  <a:lnTo>
                    <a:pt x="21600" y="20367"/>
                  </a:lnTo>
                </a:path>
              </a:pathLst>
            </a:cu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Text Box 13"/>
            <p:cNvSpPr txBox="1">
              <a:spLocks noChangeArrowheads="1"/>
            </p:cNvSpPr>
            <p:nvPr/>
          </p:nvSpPr>
          <p:spPr bwMode="auto">
            <a:xfrm>
              <a:off x="2688" y="1632"/>
              <a:ext cx="38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/>
                <a:t>CPU</a:t>
              </a:r>
            </a:p>
          </p:txBody>
        </p:sp>
        <p:sp>
          <p:nvSpPr>
            <p:cNvPr id="50" name="Text Box 26"/>
            <p:cNvSpPr txBox="1">
              <a:spLocks noChangeArrowheads="1"/>
            </p:cNvSpPr>
            <p:nvPr/>
          </p:nvSpPr>
          <p:spPr bwMode="auto">
            <a:xfrm>
              <a:off x="2304" y="1248"/>
              <a:ext cx="480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pPr>
                <a:spcBef>
                  <a:spcPct val="50000"/>
                </a:spcBef>
              </a:pPr>
              <a:r>
                <a:rPr lang="en-US" sz="1400" b="1"/>
                <a:t>ALU</a:t>
              </a:r>
            </a:p>
          </p:txBody>
        </p:sp>
        <p:sp>
          <p:nvSpPr>
            <p:cNvPr id="51" name="Text Box 27"/>
            <p:cNvSpPr txBox="1">
              <a:spLocks noChangeArrowheads="1"/>
            </p:cNvSpPr>
            <p:nvPr/>
          </p:nvSpPr>
          <p:spPr bwMode="auto">
            <a:xfrm>
              <a:off x="2880" y="1248"/>
              <a:ext cx="480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pPr>
                <a:spcBef>
                  <a:spcPct val="50000"/>
                </a:spcBef>
              </a:pPr>
              <a:r>
                <a:rPr lang="en-US" sz="1400" b="1"/>
                <a:t>CU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5948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Computer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Application software:</a:t>
            </a:r>
            <a:r>
              <a:rPr lang="en-US" dirty="0"/>
              <a:t> Programs written to </a:t>
            </a:r>
            <a:r>
              <a:rPr lang="en-US" dirty="0" smtClean="0"/>
              <a:t>perform </a:t>
            </a:r>
            <a:r>
              <a:rPr lang="en-US" dirty="0"/>
              <a:t>particular tasks for users </a:t>
            </a:r>
          </a:p>
          <a:p>
            <a:r>
              <a:rPr lang="en-US" b="1" dirty="0" smtClean="0"/>
              <a:t>System </a:t>
            </a:r>
            <a:r>
              <a:rPr lang="en-US" b="1" dirty="0"/>
              <a:t>software:</a:t>
            </a:r>
            <a:r>
              <a:rPr lang="en-US" dirty="0"/>
              <a:t> Collection of programs to </a:t>
            </a:r>
            <a:r>
              <a:rPr lang="en-US" dirty="0" smtClean="0"/>
              <a:t>operate </a:t>
            </a:r>
            <a:r>
              <a:rPr lang="en-US" dirty="0"/>
              <a:t>the computer </a:t>
            </a:r>
            <a:r>
              <a:rPr lang="en-US" dirty="0" smtClean="0"/>
              <a:t>system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363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Computer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Operating system:</a:t>
            </a:r>
            <a:r>
              <a:rPr lang="en-US" dirty="0"/>
              <a:t>  The set of system programs </a:t>
            </a:r>
            <a:r>
              <a:rPr lang="en-US" dirty="0" smtClean="0"/>
              <a:t> used </a:t>
            </a:r>
            <a:r>
              <a:rPr lang="en-US" dirty="0"/>
              <a:t>to operate and control a </a:t>
            </a:r>
            <a:r>
              <a:rPr lang="en-US" dirty="0" smtClean="0"/>
              <a:t>   computer </a:t>
            </a:r>
            <a:endParaRPr lang="en-US" dirty="0"/>
          </a:p>
          <a:p>
            <a:r>
              <a:rPr lang="en-US" dirty="0" smtClean="0"/>
              <a:t>Tasks </a:t>
            </a:r>
            <a:r>
              <a:rPr lang="en-US" dirty="0"/>
              <a:t>performed by the OS include: </a:t>
            </a:r>
            <a:endParaRPr lang="en-US" dirty="0" smtClean="0"/>
          </a:p>
          <a:p>
            <a:pPr lvl="1"/>
            <a:r>
              <a:rPr lang="en-US" dirty="0" smtClean="0"/>
              <a:t>Memory </a:t>
            </a:r>
            <a:r>
              <a:rPr lang="en-US" dirty="0"/>
              <a:t>management </a:t>
            </a:r>
            <a:endParaRPr lang="en-US" dirty="0" smtClean="0"/>
          </a:p>
          <a:p>
            <a:pPr lvl="1"/>
            <a:r>
              <a:rPr lang="en-US" dirty="0" smtClean="0"/>
              <a:t>Allocation </a:t>
            </a:r>
            <a:r>
              <a:rPr lang="en-US" dirty="0"/>
              <a:t>of CPU time </a:t>
            </a:r>
            <a:endParaRPr lang="en-US" dirty="0" smtClean="0"/>
          </a:p>
          <a:p>
            <a:pPr lvl="1"/>
            <a:r>
              <a:rPr lang="en-US" dirty="0" smtClean="0"/>
              <a:t>Control </a:t>
            </a:r>
            <a:r>
              <a:rPr lang="en-US" dirty="0"/>
              <a:t>of input and output </a:t>
            </a:r>
            <a:endParaRPr lang="en-US" dirty="0" smtClean="0"/>
          </a:p>
          <a:p>
            <a:pPr lvl="1"/>
            <a:r>
              <a:rPr lang="en-US" dirty="0" smtClean="0"/>
              <a:t>Management </a:t>
            </a:r>
            <a:r>
              <a:rPr lang="en-US" dirty="0"/>
              <a:t>of secondary storage devices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456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Layered View of the Computer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17</a:t>
            </a:fld>
            <a:endParaRPr lang="ko-KR" altLang="en-US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249284" y="4682250"/>
            <a:ext cx="6705600" cy="5794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 smtClean="0"/>
              <a:t>Computer Hardware</a:t>
            </a:r>
            <a:endParaRPr lang="en-US" sz="3200" b="1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230313" y="3169372"/>
            <a:ext cx="6705600" cy="14465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/>
              <a:t>System Software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Compilers, </a:t>
            </a:r>
            <a:r>
              <a:rPr lang="en-US" sz="2800" dirty="0" smtClean="0"/>
              <a:t>Interpreters, Preprocessors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Operating System, Device Drivers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219200" y="1600496"/>
            <a:ext cx="6705600" cy="150810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/>
              <a:t>Application Programs</a:t>
            </a:r>
            <a:br>
              <a:rPr lang="en-US" sz="3200" b="1" dirty="0"/>
            </a:br>
            <a:r>
              <a:rPr lang="en-US" sz="3200" b="1" dirty="0"/>
              <a:t> </a:t>
            </a:r>
            <a:r>
              <a:rPr lang="en-US" sz="2800" dirty="0"/>
              <a:t>Word-Processors, Spreadsheets, </a:t>
            </a:r>
            <a:br>
              <a:rPr lang="en-US" sz="2800" dirty="0"/>
            </a:br>
            <a:r>
              <a:rPr lang="en-US" sz="2800" dirty="0" smtClean="0"/>
              <a:t>Database </a:t>
            </a:r>
            <a:r>
              <a:rPr lang="en-US" sz="2800" dirty="0"/>
              <a:t>Software, </a:t>
            </a:r>
            <a:r>
              <a:rPr lang="en-US" sz="2800" dirty="0" smtClean="0"/>
              <a:t>IDEs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01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Programming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Programming</a:t>
            </a:r>
            <a:r>
              <a:rPr lang="en-US" dirty="0"/>
              <a:t>: Process of writing </a:t>
            </a:r>
            <a:r>
              <a:rPr lang="en-US" dirty="0" smtClean="0"/>
              <a:t>a       </a:t>
            </a:r>
            <a:r>
              <a:rPr lang="en-US" dirty="0"/>
              <a:t>program, or </a:t>
            </a:r>
            <a:r>
              <a:rPr lang="en-US" dirty="0" smtClean="0"/>
              <a:t>software </a:t>
            </a:r>
            <a:endParaRPr lang="en-US" dirty="0"/>
          </a:p>
          <a:p>
            <a:r>
              <a:rPr lang="en-US" b="1" dirty="0" smtClean="0"/>
              <a:t>Programming language  </a:t>
            </a:r>
            <a:endParaRPr lang="en-US" b="1" dirty="0"/>
          </a:p>
          <a:p>
            <a:pPr lvl="1"/>
            <a:r>
              <a:rPr lang="en-US" dirty="0" smtClean="0"/>
              <a:t>Set </a:t>
            </a:r>
            <a:r>
              <a:rPr lang="en-US" dirty="0"/>
              <a:t>of instructions used to construct a </a:t>
            </a:r>
            <a:r>
              <a:rPr lang="en-US" dirty="0" smtClean="0"/>
              <a:t>  program </a:t>
            </a:r>
          </a:p>
          <a:p>
            <a:pPr lvl="1"/>
            <a:r>
              <a:rPr lang="en-US" dirty="0" smtClean="0"/>
              <a:t>Comes </a:t>
            </a:r>
            <a:r>
              <a:rPr lang="en-US" dirty="0"/>
              <a:t>in a variety of forms and </a:t>
            </a:r>
            <a:r>
              <a:rPr lang="en-US" dirty="0" smtClean="0"/>
              <a:t>types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127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Low and High Level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Low-level languages:</a:t>
            </a:r>
            <a:r>
              <a:rPr lang="en-US" dirty="0"/>
              <a:t> Languages that </a:t>
            </a:r>
            <a:r>
              <a:rPr lang="en-US" dirty="0" smtClean="0"/>
              <a:t>   use instructions </a:t>
            </a:r>
            <a:r>
              <a:rPr lang="en-US" dirty="0"/>
              <a:t>tied directly to one type </a:t>
            </a:r>
            <a:r>
              <a:rPr lang="en-US" dirty="0" smtClean="0"/>
              <a:t>of computer </a:t>
            </a:r>
          </a:p>
          <a:p>
            <a:pPr lvl="1"/>
            <a:r>
              <a:rPr lang="en-US" dirty="0" smtClean="0"/>
              <a:t>machine </a:t>
            </a:r>
            <a:r>
              <a:rPr lang="en-US" dirty="0"/>
              <a:t>language, assembly language  </a:t>
            </a:r>
          </a:p>
          <a:p>
            <a:r>
              <a:rPr lang="en-US" b="1" dirty="0" smtClean="0"/>
              <a:t>High-level </a:t>
            </a:r>
            <a:r>
              <a:rPr lang="en-US" b="1" dirty="0"/>
              <a:t>languages:</a:t>
            </a:r>
            <a:r>
              <a:rPr lang="en-US" dirty="0"/>
              <a:t> </a:t>
            </a:r>
            <a:r>
              <a:rPr lang="en-US" dirty="0" smtClean="0"/>
              <a:t>Instructions            resemble written </a:t>
            </a:r>
            <a:r>
              <a:rPr lang="en-US" dirty="0"/>
              <a:t>languages, such as </a:t>
            </a:r>
            <a:r>
              <a:rPr lang="en-US" dirty="0" smtClean="0"/>
              <a:t>     English </a:t>
            </a:r>
          </a:p>
          <a:p>
            <a:pPr lvl="1"/>
            <a:r>
              <a:rPr lang="en-US" dirty="0" smtClean="0"/>
              <a:t>Can </a:t>
            </a:r>
            <a:r>
              <a:rPr lang="en-US" dirty="0"/>
              <a:t>be run on a variety of computer types </a:t>
            </a:r>
            <a:endParaRPr lang="en-US" dirty="0" smtClean="0"/>
          </a:p>
          <a:p>
            <a:pPr lvl="1"/>
            <a:r>
              <a:rPr lang="en-US" dirty="0" smtClean="0"/>
              <a:t>Visual Basic, C, C++, Java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895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Problem </a:t>
            </a:r>
            <a:r>
              <a:rPr lang="en-US" altLang="ko-KR" dirty="0"/>
              <a:t>Solving and Computer Programming</a:t>
            </a:r>
            <a:br>
              <a:rPr lang="en-US" altLang="ko-K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US" altLang="ko-KR" sz="2200" dirty="0" smtClean="0"/>
              <a:t>Problem </a:t>
            </a:r>
            <a:r>
              <a:rPr lang="en-US" altLang="ko-KR" sz="2200" dirty="0"/>
              <a:t>s</a:t>
            </a:r>
            <a:r>
              <a:rPr lang="en-US" altLang="ko-KR" sz="2200" dirty="0" smtClean="0"/>
              <a:t>olving life cycle</a:t>
            </a:r>
          </a:p>
          <a:p>
            <a:pPr lvl="1"/>
            <a:r>
              <a:rPr lang="en-US" altLang="ko-KR" sz="2200" dirty="0" smtClean="0"/>
              <a:t>Basics of programming language</a:t>
            </a:r>
            <a:endParaRPr lang="en-US" altLang="ko-KR" sz="2200" dirty="0"/>
          </a:p>
          <a:p>
            <a:pPr marL="0" indent="0">
              <a:buNone/>
            </a:pPr>
            <a:endParaRPr lang="en-US" altLang="ko-KR" sz="2600" dirty="0"/>
          </a:p>
          <a:p>
            <a:pPr marL="0" indent="0">
              <a:buNone/>
            </a:pPr>
            <a:r>
              <a:rPr lang="en-US" altLang="ko-KR" sz="2600" b="1" dirty="0">
                <a:solidFill>
                  <a:srgbClr val="0000FF"/>
                </a:solidFill>
              </a:rPr>
              <a:t>Case study</a:t>
            </a:r>
            <a:r>
              <a:rPr lang="en-US" altLang="ko-KR" sz="2600" b="1" dirty="0" smtClean="0">
                <a:solidFill>
                  <a:srgbClr val="0000FF"/>
                </a:solidFill>
              </a:rPr>
              <a:t>: Heat Transfer</a:t>
            </a:r>
          </a:p>
          <a:p>
            <a:pPr marL="0" indent="0">
              <a:buNone/>
            </a:pPr>
            <a:r>
              <a:rPr lang="en-US" altLang="ko-KR" sz="2600" b="1" dirty="0">
                <a:solidFill>
                  <a:srgbClr val="0000FF"/>
                </a:solidFill>
              </a:rPr>
              <a:t>	</a:t>
            </a:r>
            <a:r>
              <a:rPr lang="en-US" altLang="ko-KR" sz="2600" b="1" dirty="0" smtClean="0">
                <a:solidFill>
                  <a:srgbClr val="0000FF"/>
                </a:solidFill>
              </a:rPr>
              <a:t>	Guess a Number Game </a:t>
            </a:r>
          </a:p>
          <a:p>
            <a:pPr marL="0" indent="0">
              <a:buNone/>
            </a:pPr>
            <a:endParaRPr lang="en-US" altLang="ko-KR" sz="2600" b="1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US" altLang="ko-KR" sz="2600" dirty="0"/>
          </a:p>
          <a:p>
            <a:pPr marL="0" indent="0">
              <a:buNone/>
            </a:pPr>
            <a:r>
              <a:rPr lang="en-US" altLang="ko-KR" sz="2600" dirty="0"/>
              <a:t>Reading assignment</a:t>
            </a:r>
          </a:p>
          <a:p>
            <a:pPr lvl="1"/>
            <a:r>
              <a:rPr lang="en-US" altLang="ko-KR" sz="2200" dirty="0" smtClean="0"/>
              <a:t>Chapter 1 of the textbook</a:t>
            </a:r>
          </a:p>
          <a:p>
            <a:pPr lvl="1"/>
            <a:r>
              <a:rPr lang="en-US" altLang="ko-KR" sz="2200" dirty="0"/>
              <a:t>Read about </a:t>
            </a:r>
            <a:endParaRPr lang="en-US" altLang="ko-KR" sz="2200" dirty="0" smtClean="0"/>
          </a:p>
          <a:p>
            <a:pPr lvl="2">
              <a:buFont typeface="Wingdings" pitchFamily="2" charset="2"/>
              <a:buChar char="v"/>
            </a:pPr>
            <a:r>
              <a:rPr lang="en-US" altLang="ko-KR" sz="1800" dirty="0" smtClean="0"/>
              <a:t>Computer Storage</a:t>
            </a:r>
          </a:p>
          <a:p>
            <a:pPr lvl="2">
              <a:buFont typeface="Wingdings" pitchFamily="2" charset="2"/>
              <a:buChar char="v"/>
            </a:pPr>
            <a:r>
              <a:rPr lang="en-US" altLang="ko-KR" sz="1800" dirty="0" smtClean="0"/>
              <a:t>How a computer runs programs?</a:t>
            </a:r>
            <a:endParaRPr lang="en-US" altLang="ko-KR" sz="1800" dirty="0"/>
          </a:p>
          <a:p>
            <a:pPr lvl="2">
              <a:buFont typeface="Wingdings" pitchFamily="2" charset="2"/>
              <a:buChar char="v"/>
            </a:pPr>
            <a:r>
              <a:rPr lang="en-US" altLang="ko-KR" sz="1800" dirty="0" smtClean="0"/>
              <a:t>Pseudo Code and Flowchart</a:t>
            </a:r>
          </a:p>
          <a:p>
            <a:pPr marL="457192" lvl="1" indent="0">
              <a:buNone/>
            </a:pPr>
            <a:r>
              <a:rPr lang="en-US" altLang="ko-KR" sz="2200" dirty="0" smtClean="0"/>
              <a:t>-Heat Transfer Notes</a:t>
            </a:r>
          </a:p>
          <a:p>
            <a:pPr marL="457192" lvl="1" indent="0">
              <a:buNone/>
            </a:pPr>
            <a:r>
              <a:rPr lang="en-US" sz="2400" u="sng" dirty="0" smtClean="0"/>
              <a:t>http</a:t>
            </a:r>
            <a:r>
              <a:rPr lang="en-US" sz="2400" u="sng" dirty="0"/>
              <a:t>://www.freestudy.co.uk/heat%20transfer/</a:t>
            </a:r>
          </a:p>
          <a:p>
            <a:pPr marL="457192" lvl="1" indent="0">
              <a:buNone/>
            </a:pPr>
            <a:endParaRPr lang="en-US" altLang="ko-KR" sz="2200" dirty="0" smtClean="0"/>
          </a:p>
          <a:p>
            <a:pPr marL="0" indent="0">
              <a:buNone/>
            </a:pPr>
            <a:endParaRPr lang="en-US" altLang="ko-KR" sz="2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0470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Low and High Level Languages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20</a:t>
            </a:fld>
            <a:endParaRPr lang="ko-KR" altLang="en-US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980728"/>
            <a:ext cx="4896544" cy="5877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4095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Machine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Machine </a:t>
            </a:r>
            <a:r>
              <a:rPr lang="en-US" b="1" dirty="0"/>
              <a:t>language programs</a:t>
            </a:r>
            <a:r>
              <a:rPr lang="en-US" dirty="0"/>
              <a:t> : only </a:t>
            </a:r>
            <a:r>
              <a:rPr lang="en-US" dirty="0" smtClean="0"/>
              <a:t>     programs that </a:t>
            </a:r>
            <a:r>
              <a:rPr lang="en-US" dirty="0"/>
              <a:t>can actually be used </a:t>
            </a:r>
            <a:r>
              <a:rPr lang="en-US" dirty="0" smtClean="0"/>
              <a:t>to   </a:t>
            </a:r>
            <a:r>
              <a:rPr lang="en-US" dirty="0"/>
              <a:t>operate a computer </a:t>
            </a:r>
            <a:endParaRPr lang="en-US" dirty="0" smtClean="0"/>
          </a:p>
          <a:p>
            <a:pPr lvl="1"/>
            <a:r>
              <a:rPr lang="en-US" dirty="0" smtClean="0"/>
              <a:t>Also </a:t>
            </a:r>
            <a:r>
              <a:rPr lang="en-US" dirty="0"/>
              <a:t>referred to as </a:t>
            </a:r>
            <a:r>
              <a:rPr lang="en-US" dirty="0" smtClean="0"/>
              <a:t>object codes</a:t>
            </a:r>
          </a:p>
          <a:p>
            <a:pPr lvl="1"/>
            <a:r>
              <a:rPr lang="en-US" dirty="0" smtClean="0"/>
              <a:t>Consists </a:t>
            </a:r>
            <a:r>
              <a:rPr lang="en-US" dirty="0"/>
              <a:t>of a sequence of instructions </a:t>
            </a:r>
            <a:r>
              <a:rPr lang="en-US" dirty="0" smtClean="0"/>
              <a:t>       composed </a:t>
            </a:r>
            <a:r>
              <a:rPr lang="en-US" dirty="0"/>
              <a:t>of </a:t>
            </a:r>
            <a:r>
              <a:rPr lang="en-US" dirty="0" smtClean="0"/>
              <a:t>binary </a:t>
            </a:r>
            <a:r>
              <a:rPr lang="en-US" dirty="0"/>
              <a:t>numbers  </a:t>
            </a:r>
            <a:endParaRPr lang="en-US" dirty="0" smtClean="0"/>
          </a:p>
          <a:p>
            <a:r>
              <a:rPr lang="en-US" dirty="0" smtClean="0"/>
              <a:t>Contains </a:t>
            </a:r>
            <a:r>
              <a:rPr lang="en-US" dirty="0"/>
              <a:t>two parts: an instruction and an </a:t>
            </a:r>
            <a:r>
              <a:rPr lang="en-US" dirty="0" smtClean="0"/>
              <a:t>address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21</a:t>
            </a:fld>
            <a:endParaRPr lang="ko-KR" altLang="en-US"/>
          </a:p>
        </p:txBody>
      </p:sp>
      <p:graphicFrame>
        <p:nvGraphicFramePr>
          <p:cNvPr id="6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20713"/>
              </p:ext>
            </p:extLst>
          </p:nvPr>
        </p:nvGraphicFramePr>
        <p:xfrm>
          <a:off x="3131840" y="5083319"/>
          <a:ext cx="4248472" cy="1587504"/>
        </p:xfrm>
        <a:graphic>
          <a:graphicData uri="http://schemas.openxmlformats.org/drawingml/2006/table">
            <a:tbl>
              <a:tblPr/>
              <a:tblGrid>
                <a:gridCol w="1440297"/>
                <a:gridCol w="2808175"/>
              </a:tblGrid>
              <a:tr h="3605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Operation</a:t>
                      </a: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Address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5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0010</a:t>
                      </a: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0000 0000 0100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5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0100</a:t>
                      </a: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0000 0000 0101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5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0011</a:t>
                      </a: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0000 0000 0110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310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Assembly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Assembly language programs:</a:t>
            </a:r>
            <a:r>
              <a:rPr lang="en-US" dirty="0"/>
              <a:t> </a:t>
            </a:r>
            <a:r>
              <a:rPr lang="en-US" dirty="0" smtClean="0"/>
              <a:t>           Substitute </a:t>
            </a:r>
            <a:r>
              <a:rPr lang="en-US" dirty="0"/>
              <a:t>word-like symbols, such as </a:t>
            </a:r>
            <a:r>
              <a:rPr lang="en-US" dirty="0" smtClean="0"/>
              <a:t>   ADD</a:t>
            </a:r>
            <a:r>
              <a:rPr lang="en-US" dirty="0"/>
              <a:t>, SUB, and MUL, for </a:t>
            </a:r>
            <a:r>
              <a:rPr lang="en-US" dirty="0" smtClean="0"/>
              <a:t>binary opcodes</a:t>
            </a:r>
          </a:p>
          <a:p>
            <a:pPr lvl="1"/>
            <a:r>
              <a:rPr lang="en-US" dirty="0" smtClean="0"/>
              <a:t>Use </a:t>
            </a:r>
            <a:r>
              <a:rPr lang="en-US" dirty="0"/>
              <a:t>decimal numbers and labels for </a:t>
            </a:r>
            <a:r>
              <a:rPr lang="en-US" dirty="0" smtClean="0"/>
              <a:t>         memory addresses </a:t>
            </a:r>
          </a:p>
          <a:p>
            <a:pPr lvl="1"/>
            <a:r>
              <a:rPr lang="en-US" dirty="0" smtClean="0"/>
              <a:t>One-to-one correspondence</a:t>
            </a:r>
            <a:endParaRPr lang="en-US" dirty="0"/>
          </a:p>
          <a:p>
            <a:pPr lvl="2"/>
            <a:r>
              <a:rPr lang="en-US" dirty="0"/>
              <a:t>Usually, each line of assembly code produces </a:t>
            </a:r>
            <a:r>
              <a:rPr lang="en-US" dirty="0" smtClean="0"/>
              <a:t>    one </a:t>
            </a:r>
            <a:r>
              <a:rPr lang="en-US" dirty="0"/>
              <a:t>machine </a:t>
            </a:r>
            <a:r>
              <a:rPr lang="en-US" dirty="0" smtClean="0"/>
              <a:t>instruction</a:t>
            </a:r>
            <a:endParaRPr lang="en-US" dirty="0"/>
          </a:p>
          <a:p>
            <a:pPr lvl="1"/>
            <a:r>
              <a:rPr lang="en-US" dirty="0" smtClean="0"/>
              <a:t>Example</a:t>
            </a:r>
            <a:r>
              <a:rPr lang="en-US" dirty="0"/>
              <a:t>: ADD 1, 2  </a:t>
            </a:r>
          </a:p>
          <a:p>
            <a:r>
              <a:rPr lang="en-US" b="1" dirty="0" smtClean="0"/>
              <a:t>Assemblers</a:t>
            </a:r>
            <a:r>
              <a:rPr lang="en-US" dirty="0"/>
              <a:t>: </a:t>
            </a:r>
            <a:r>
              <a:rPr lang="en-US" dirty="0" smtClean="0"/>
              <a:t>Translate </a:t>
            </a:r>
            <a:r>
              <a:rPr lang="en-US" dirty="0"/>
              <a:t>programs into </a:t>
            </a:r>
            <a:r>
              <a:rPr lang="en-US" dirty="0" smtClean="0"/>
              <a:t>    machine language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22</a:t>
            </a:fld>
            <a:endParaRPr lang="ko-KR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1" y="5772150"/>
            <a:ext cx="5343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693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High Level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O</a:t>
            </a:r>
            <a:r>
              <a:rPr lang="en-US" dirty="0" smtClean="0"/>
              <a:t>ne-to-many correspondence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Each statement corresponds to several  </a:t>
            </a:r>
            <a:r>
              <a:rPr lang="en-US" dirty="0" smtClean="0"/>
              <a:t>     machine </a:t>
            </a:r>
            <a:r>
              <a:rPr lang="en-US" dirty="0"/>
              <a:t>language instructions</a:t>
            </a:r>
          </a:p>
          <a:p>
            <a:pPr>
              <a:lnSpc>
                <a:spcPct val="90000"/>
              </a:lnSpc>
            </a:pPr>
            <a:r>
              <a:rPr lang="en-US" dirty="0"/>
              <a:t>Much easier to program than </a:t>
            </a:r>
            <a:r>
              <a:rPr lang="en-US" dirty="0" smtClean="0"/>
              <a:t>in            assembly </a:t>
            </a:r>
            <a:r>
              <a:rPr lang="en-US" dirty="0"/>
              <a:t>language</a:t>
            </a:r>
            <a:r>
              <a:rPr lang="en-US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US" dirty="0"/>
              <a:t>Data  are referenced using descriptive </a:t>
            </a:r>
            <a:r>
              <a:rPr lang="en-US" dirty="0" smtClean="0"/>
              <a:t>  names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Operations </a:t>
            </a:r>
            <a:r>
              <a:rPr lang="en-US" dirty="0"/>
              <a:t>can be described using </a:t>
            </a:r>
            <a:r>
              <a:rPr lang="en-US" dirty="0" smtClean="0"/>
              <a:t>       familiar symbols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Example</a:t>
            </a:r>
            <a:r>
              <a:rPr lang="en-US" dirty="0"/>
              <a:t>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			cost = price + tax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260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Compiled vs. Interpreted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Interpreted</a:t>
            </a:r>
            <a:r>
              <a:rPr lang="en-US" dirty="0"/>
              <a:t>: Each statement is translated individually and </a:t>
            </a:r>
            <a:r>
              <a:rPr lang="en-US" dirty="0" smtClean="0"/>
              <a:t>executed </a:t>
            </a:r>
            <a:r>
              <a:rPr lang="en-US" dirty="0"/>
              <a:t>immediately </a:t>
            </a:r>
            <a:r>
              <a:rPr lang="en-US" dirty="0" smtClean="0"/>
              <a:t>   after </a:t>
            </a:r>
            <a:r>
              <a:rPr lang="en-US" dirty="0"/>
              <a:t>translation  </a:t>
            </a:r>
            <a:endParaRPr lang="en-US" dirty="0" smtClean="0"/>
          </a:p>
          <a:p>
            <a:r>
              <a:rPr lang="en-US" b="1" dirty="0" smtClean="0"/>
              <a:t>Compiled</a:t>
            </a:r>
            <a:r>
              <a:rPr lang="en-US" dirty="0"/>
              <a:t>: All statements are translated and stored as an </a:t>
            </a:r>
            <a:r>
              <a:rPr lang="en-US" dirty="0" smtClean="0"/>
              <a:t>executable </a:t>
            </a:r>
            <a:r>
              <a:rPr lang="en-US" dirty="0"/>
              <a:t>program, or object program; execution occurs later </a:t>
            </a:r>
            <a:endParaRPr lang="en-US" dirty="0" smtClean="0"/>
          </a:p>
          <a:p>
            <a:pPr lvl="2"/>
            <a:r>
              <a:rPr lang="en-US" dirty="0" smtClean="0"/>
              <a:t>C</a:t>
            </a:r>
            <a:r>
              <a:rPr lang="en-US" dirty="0"/>
              <a:t>++ is predominantly a compiled </a:t>
            </a:r>
            <a:r>
              <a:rPr lang="en-US" dirty="0" smtClean="0"/>
              <a:t>language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745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Source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programs written in a high or </a:t>
            </a:r>
            <a:r>
              <a:rPr lang="en-US" dirty="0" smtClean="0"/>
              <a:t>         low-level </a:t>
            </a:r>
            <a:r>
              <a:rPr lang="en-US" dirty="0"/>
              <a:t>language  </a:t>
            </a:r>
          </a:p>
          <a:p>
            <a:r>
              <a:rPr lang="en-US" dirty="0"/>
              <a:t>I</a:t>
            </a:r>
            <a:r>
              <a:rPr lang="en-US" dirty="0" smtClean="0"/>
              <a:t>t </a:t>
            </a:r>
            <a:r>
              <a:rPr lang="en-US" dirty="0"/>
              <a:t>is written by the </a:t>
            </a:r>
            <a:r>
              <a:rPr lang="en-US" dirty="0" smtClean="0"/>
              <a:t>programmer.</a:t>
            </a:r>
          </a:p>
          <a:p>
            <a:r>
              <a:rPr lang="en-US" dirty="0" smtClean="0"/>
              <a:t>Can </a:t>
            </a:r>
            <a:r>
              <a:rPr lang="en-US" dirty="0"/>
              <a:t>be compiled automatically into </a:t>
            </a:r>
            <a:r>
              <a:rPr lang="en-US" dirty="0" smtClean="0"/>
              <a:t>      object </a:t>
            </a:r>
            <a:r>
              <a:rPr lang="en-US" dirty="0"/>
              <a:t>code or machine code or </a:t>
            </a:r>
            <a:r>
              <a:rPr lang="en-US" dirty="0" smtClean="0"/>
              <a:t>          executed </a:t>
            </a:r>
            <a:r>
              <a:rPr lang="en-US" dirty="0"/>
              <a:t>by an interpreter. </a:t>
            </a:r>
            <a:endParaRPr lang="en-US" dirty="0" smtClean="0"/>
          </a:p>
          <a:p>
            <a:r>
              <a:rPr lang="en-US" dirty="0"/>
              <a:t>C++ source programs have extension </a:t>
            </a:r>
            <a:r>
              <a:rPr lang="en-US" dirty="0" smtClean="0"/>
              <a:t>    ‘.</a:t>
            </a:r>
            <a:r>
              <a:rPr lang="en-US" dirty="0"/>
              <a:t>cpp’ or ‘.h’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703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Compiler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Translates </a:t>
            </a:r>
            <a:r>
              <a:rPr lang="en-US" dirty="0"/>
              <a:t>high-level language to </a:t>
            </a:r>
            <a:r>
              <a:rPr lang="en-US" dirty="0" smtClean="0"/>
              <a:t>        machine language.</a:t>
            </a:r>
          </a:p>
          <a:p>
            <a:r>
              <a:rPr lang="en-US" dirty="0" smtClean="0"/>
              <a:t>Input </a:t>
            </a:r>
            <a:r>
              <a:rPr lang="en-US" dirty="0"/>
              <a:t>to a compiler is the </a:t>
            </a:r>
            <a:r>
              <a:rPr lang="en-US" b="1" dirty="0"/>
              <a:t>source code</a:t>
            </a:r>
            <a:r>
              <a:rPr lang="en-US" dirty="0"/>
              <a:t> </a:t>
            </a:r>
            <a:r>
              <a:rPr lang="en-US" dirty="0" smtClean="0"/>
              <a:t>   </a:t>
            </a:r>
            <a:endParaRPr lang="en-US" dirty="0"/>
          </a:p>
          <a:p>
            <a:r>
              <a:rPr lang="en-US" dirty="0"/>
              <a:t>Output from the compiler </a:t>
            </a:r>
            <a:r>
              <a:rPr lang="en-US" dirty="0" smtClean="0"/>
              <a:t>is                   </a:t>
            </a:r>
            <a:r>
              <a:rPr lang="en-US" b="1" dirty="0" smtClean="0"/>
              <a:t>the </a:t>
            </a:r>
            <a:r>
              <a:rPr lang="en-US" b="1" dirty="0"/>
              <a:t>object </a:t>
            </a:r>
            <a:r>
              <a:rPr lang="en-US" b="1" dirty="0" smtClean="0"/>
              <a:t> code</a:t>
            </a:r>
            <a:r>
              <a:rPr lang="en-US" dirty="0" smtClean="0"/>
              <a:t> </a:t>
            </a:r>
            <a:r>
              <a:rPr lang="en-US" dirty="0"/>
              <a:t>(.obj).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26</a:t>
            </a:fld>
            <a:endParaRPr lang="ko-KR" altLang="en-US"/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4046532" y="4510087"/>
            <a:ext cx="1143000" cy="838200"/>
          </a:xfrm>
          <a:prstGeom prst="rightArrow">
            <a:avLst>
              <a:gd name="adj1" fmla="val 50000"/>
              <a:gd name="adj2" fmla="val 34091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Compiler</a:t>
            </a:r>
          </a:p>
        </p:txBody>
      </p:sp>
      <p:grpSp>
        <p:nvGrpSpPr>
          <p:cNvPr id="6" name="Group 6"/>
          <p:cNvGrpSpPr>
            <a:grpSpLocks/>
          </p:cNvGrpSpPr>
          <p:nvPr/>
        </p:nvGrpSpPr>
        <p:grpSpPr bwMode="auto">
          <a:xfrm>
            <a:off x="2178045" y="4281487"/>
            <a:ext cx="1625600" cy="2105025"/>
            <a:chOff x="1031" y="2400"/>
            <a:chExt cx="1024" cy="1326"/>
          </a:xfrm>
        </p:grpSpPr>
        <p:sp>
          <p:nvSpPr>
            <p:cNvPr id="7" name="AutoShape 7"/>
            <p:cNvSpPr>
              <a:spLocks noChangeArrowheads="1"/>
            </p:cNvSpPr>
            <p:nvPr/>
          </p:nvSpPr>
          <p:spPr bwMode="auto">
            <a:xfrm>
              <a:off x="1031" y="2400"/>
              <a:ext cx="1024" cy="900"/>
            </a:xfrm>
            <a:prstGeom prst="flowChartDocumen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dirty="0"/>
                <a:t>while (num != -1) {</a:t>
              </a:r>
            </a:p>
            <a:p>
              <a:r>
                <a:rPr lang="en-US" sz="1400" dirty="0"/>
                <a:t>   sum += num;</a:t>
              </a:r>
            </a:p>
            <a:p>
              <a:r>
                <a:rPr lang="en-US" sz="1400" dirty="0"/>
                <a:t>   count++;</a:t>
              </a:r>
            </a:p>
            <a:p>
              <a:r>
                <a:rPr lang="en-US" sz="1400" dirty="0"/>
                <a:t>   cin &gt;&gt; num;</a:t>
              </a:r>
            </a:p>
            <a:p>
              <a:r>
                <a:rPr lang="en-US" sz="1400" dirty="0"/>
                <a:t>}</a:t>
              </a: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1104" y="3360"/>
              <a:ext cx="806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/>
                <a:t>Source File</a:t>
              </a:r>
              <a:br>
                <a:rPr lang="en-US" sz="1600" b="1"/>
              </a:br>
              <a:r>
                <a:rPr lang="en-US" sz="1600" b="1"/>
                <a:t>.cpp</a:t>
              </a:r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5335582" y="4281487"/>
            <a:ext cx="1225550" cy="2057400"/>
            <a:chOff x="2828" y="2400"/>
            <a:chExt cx="772" cy="1296"/>
          </a:xfrm>
        </p:grpSpPr>
        <p:sp>
          <p:nvSpPr>
            <p:cNvPr id="10" name="AutoShape 10"/>
            <p:cNvSpPr>
              <a:spLocks noChangeArrowheads="1"/>
            </p:cNvSpPr>
            <p:nvPr/>
          </p:nvSpPr>
          <p:spPr bwMode="auto">
            <a:xfrm>
              <a:off x="2928" y="2400"/>
              <a:ext cx="618" cy="900"/>
            </a:xfrm>
            <a:prstGeom prst="flowChartDocumen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/>
                <a:t>00001111</a:t>
              </a:r>
            </a:p>
            <a:p>
              <a:pPr algn="ctr"/>
              <a:r>
                <a:rPr lang="en-US" sz="1400" dirty="0"/>
                <a:t>00110011</a:t>
              </a:r>
              <a:br>
                <a:rPr lang="en-US" sz="1400" dirty="0"/>
              </a:br>
              <a:r>
                <a:rPr lang="en-US" sz="1400" dirty="0"/>
                <a:t>11111111</a:t>
              </a:r>
            </a:p>
            <a:p>
              <a:pPr algn="ctr"/>
              <a:r>
                <a:rPr lang="en-US" sz="1400" dirty="0"/>
                <a:t>00000000</a:t>
              </a:r>
            </a:p>
            <a:p>
              <a:pPr algn="ctr"/>
              <a:r>
                <a:rPr lang="en-US" sz="1400" dirty="0"/>
                <a:t>11100111</a:t>
              </a:r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2828" y="3330"/>
              <a:ext cx="772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/>
                <a:t>Object File</a:t>
              </a:r>
              <a:br>
                <a:rPr lang="en-US" sz="1600" b="1"/>
              </a:br>
              <a:r>
                <a:rPr lang="en-US" sz="1600" b="1"/>
                <a:t>.obj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5179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Linker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Combines your object code with </a:t>
            </a:r>
            <a:r>
              <a:rPr lang="en-US" dirty="0" smtClean="0"/>
              <a:t>          pre-compiled </a:t>
            </a:r>
            <a:r>
              <a:rPr lang="en-US" dirty="0"/>
              <a:t>object libraries for </a:t>
            </a:r>
            <a:r>
              <a:rPr lang="en-US" dirty="0" smtClean="0"/>
              <a:t>           input/output etc.</a:t>
            </a:r>
          </a:p>
          <a:p>
            <a:r>
              <a:rPr lang="en-US" dirty="0"/>
              <a:t>Input are the object files (.obj).</a:t>
            </a:r>
          </a:p>
          <a:p>
            <a:r>
              <a:rPr lang="en-US" dirty="0" smtClean="0"/>
              <a:t>Output </a:t>
            </a:r>
            <a:r>
              <a:rPr lang="en-US" dirty="0"/>
              <a:t>is the executable file (.exe</a:t>
            </a:r>
            <a:r>
              <a:rPr lang="en-US" dirty="0" smtClean="0"/>
              <a:t>) in     Windows.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27</a:t>
            </a:fld>
            <a:endParaRPr lang="ko-KR" altLang="en-US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4587877" y="4676775"/>
            <a:ext cx="990600" cy="838200"/>
          </a:xfrm>
          <a:prstGeom prst="rightArrow">
            <a:avLst>
              <a:gd name="adj1" fmla="val 50000"/>
              <a:gd name="adj2" fmla="val 29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Linker</a:t>
            </a: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854077" y="4143375"/>
            <a:ext cx="3352800" cy="2714625"/>
            <a:chOff x="576" y="2034"/>
            <a:chExt cx="2112" cy="1710"/>
          </a:xfrm>
        </p:grpSpPr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1791" y="2034"/>
              <a:ext cx="897" cy="1710"/>
              <a:chOff x="1215" y="2016"/>
              <a:chExt cx="897" cy="1710"/>
            </a:xfrm>
          </p:grpSpPr>
          <p:sp>
            <p:nvSpPr>
              <p:cNvPr id="12" name="AutoShape 7"/>
              <p:cNvSpPr>
                <a:spLocks noChangeArrowheads="1"/>
              </p:cNvSpPr>
              <p:nvPr/>
            </p:nvSpPr>
            <p:spPr bwMode="auto">
              <a:xfrm>
                <a:off x="1344" y="2016"/>
                <a:ext cx="768" cy="1334"/>
              </a:xfrm>
              <a:prstGeom prst="flowChartMultidocumen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1400"/>
                  <a:t>00001111</a:t>
                </a:r>
              </a:p>
              <a:p>
                <a:r>
                  <a:rPr lang="en-US" sz="1400"/>
                  <a:t>00110011</a:t>
                </a:r>
                <a:br>
                  <a:rPr lang="en-US" sz="1400"/>
                </a:br>
                <a:r>
                  <a:rPr lang="en-US" sz="1400"/>
                  <a:t>11111111</a:t>
                </a:r>
              </a:p>
              <a:p>
                <a:r>
                  <a:rPr lang="en-US" sz="1400"/>
                  <a:t>00000000</a:t>
                </a:r>
              </a:p>
              <a:p>
                <a:r>
                  <a:rPr lang="en-US" sz="1400"/>
                  <a:t>11100111</a:t>
                </a:r>
              </a:p>
              <a:p>
                <a:endParaRPr lang="en-US"/>
              </a:p>
            </p:txBody>
          </p:sp>
          <p:sp>
            <p:nvSpPr>
              <p:cNvPr id="13" name="Text Box 8"/>
              <p:cNvSpPr txBox="1">
                <a:spLocks noChangeArrowheads="1"/>
              </p:cNvSpPr>
              <p:nvPr/>
            </p:nvSpPr>
            <p:spPr bwMode="auto">
              <a:xfrm>
                <a:off x="1215" y="3360"/>
                <a:ext cx="878" cy="3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 b="1"/>
                  <a:t>Library Files</a:t>
                </a:r>
                <a:br>
                  <a:rPr lang="en-US" sz="1600" b="1"/>
                </a:br>
                <a:r>
                  <a:rPr lang="en-US" sz="1600" b="1"/>
                  <a:t>.obj</a:t>
                </a:r>
              </a:p>
            </p:txBody>
          </p:sp>
        </p:grpSp>
        <p:grpSp>
          <p:nvGrpSpPr>
            <p:cNvPr id="8" name="Group 9"/>
            <p:cNvGrpSpPr>
              <a:grpSpLocks/>
            </p:cNvGrpSpPr>
            <p:nvPr/>
          </p:nvGrpSpPr>
          <p:grpSpPr bwMode="auto">
            <a:xfrm>
              <a:off x="576" y="2130"/>
              <a:ext cx="772" cy="1296"/>
              <a:chOff x="2828" y="2400"/>
              <a:chExt cx="772" cy="1296"/>
            </a:xfrm>
          </p:grpSpPr>
          <p:sp>
            <p:nvSpPr>
              <p:cNvPr id="10" name="AutoShape 10"/>
              <p:cNvSpPr>
                <a:spLocks noChangeArrowheads="1"/>
              </p:cNvSpPr>
              <p:nvPr/>
            </p:nvSpPr>
            <p:spPr bwMode="auto">
              <a:xfrm>
                <a:off x="2928" y="2400"/>
                <a:ext cx="618" cy="900"/>
              </a:xfrm>
              <a:prstGeom prst="flowChartDocumen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dirty="0"/>
                  <a:t>00001111</a:t>
                </a:r>
              </a:p>
              <a:p>
                <a:pPr algn="ctr"/>
                <a:r>
                  <a:rPr lang="en-US" sz="1400" dirty="0"/>
                  <a:t>00110011</a:t>
                </a:r>
                <a:br>
                  <a:rPr lang="en-US" sz="1400" dirty="0"/>
                </a:br>
                <a:r>
                  <a:rPr lang="en-US" sz="1400" dirty="0"/>
                  <a:t>11111111</a:t>
                </a:r>
              </a:p>
              <a:p>
                <a:pPr algn="ctr"/>
                <a:r>
                  <a:rPr lang="en-US" sz="1400" dirty="0"/>
                  <a:t>00000000</a:t>
                </a:r>
              </a:p>
              <a:p>
                <a:pPr algn="ctr"/>
                <a:r>
                  <a:rPr lang="en-US" sz="1400" dirty="0"/>
                  <a:t>11100111</a:t>
                </a:r>
              </a:p>
            </p:txBody>
          </p:sp>
          <p:sp>
            <p:nvSpPr>
              <p:cNvPr id="11" name="Text Box 11"/>
              <p:cNvSpPr txBox="1">
                <a:spLocks noChangeArrowheads="1"/>
              </p:cNvSpPr>
              <p:nvPr/>
            </p:nvSpPr>
            <p:spPr bwMode="auto">
              <a:xfrm>
                <a:off x="2828" y="3330"/>
                <a:ext cx="772" cy="3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 b="1"/>
                  <a:t>Object File</a:t>
                </a:r>
                <a:br>
                  <a:rPr lang="en-US" sz="1600" b="1"/>
                </a:br>
                <a:r>
                  <a:rPr lang="en-US" sz="1600" b="1"/>
                  <a:t>.obj</a:t>
                </a:r>
              </a:p>
            </p:txBody>
          </p:sp>
        </p:grpSp>
        <p:sp>
          <p:nvSpPr>
            <p:cNvPr id="9" name="PubCross"/>
            <p:cNvSpPr>
              <a:spLocks noEditPoints="1" noChangeArrowheads="1"/>
            </p:cNvSpPr>
            <p:nvPr/>
          </p:nvSpPr>
          <p:spPr bwMode="auto">
            <a:xfrm>
              <a:off x="1440" y="2418"/>
              <a:ext cx="240" cy="192"/>
            </a:xfrm>
            <a:custGeom>
              <a:avLst/>
              <a:gdLst>
                <a:gd name="G0" fmla="+- 0 0 0"/>
                <a:gd name="G1" fmla="+- 5400 0 0"/>
                <a:gd name="G2" fmla="+- 21600 0 5400"/>
                <a:gd name="G3" fmla="+- 5400 0 0"/>
                <a:gd name="G4" fmla="+- 21600 0 5400"/>
                <a:gd name="T0" fmla="*/ 10800 w 21600"/>
                <a:gd name="T1" fmla="*/ 0 h 21600"/>
                <a:gd name="T2" fmla="*/ 0 w 21600"/>
                <a:gd name="T3" fmla="*/ 10800 h 21600"/>
                <a:gd name="T4" fmla="*/ 10800 w 21600"/>
                <a:gd name="T5" fmla="*/ 21600 h 21600"/>
                <a:gd name="T6" fmla="*/ 21600 w 21600"/>
                <a:gd name="T7" fmla="*/ 10800 h 21600"/>
                <a:gd name="T8" fmla="*/ G1 w 21600"/>
                <a:gd name="T9" fmla="*/ G3 h 21600"/>
                <a:gd name="T10" fmla="*/ G2 w 21600"/>
                <a:gd name="T11" fmla="*/ G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5400" y="0"/>
                  </a:moveTo>
                  <a:lnTo>
                    <a:pt x="5400" y="5400"/>
                  </a:lnTo>
                  <a:lnTo>
                    <a:pt x="0" y="5400"/>
                  </a:lnTo>
                  <a:lnTo>
                    <a:pt x="0" y="16200"/>
                  </a:lnTo>
                  <a:lnTo>
                    <a:pt x="5400" y="16200"/>
                  </a:lnTo>
                  <a:lnTo>
                    <a:pt x="5400" y="21600"/>
                  </a:lnTo>
                  <a:lnTo>
                    <a:pt x="16200" y="21600"/>
                  </a:lnTo>
                  <a:lnTo>
                    <a:pt x="16200" y="16200"/>
                  </a:lnTo>
                  <a:lnTo>
                    <a:pt x="21600" y="16200"/>
                  </a:lnTo>
                  <a:lnTo>
                    <a:pt x="21600" y="5400"/>
                  </a:lnTo>
                  <a:lnTo>
                    <a:pt x="16200" y="5400"/>
                  </a:lnTo>
                  <a:lnTo>
                    <a:pt x="16200" y="0"/>
                  </a:lnTo>
                  <a:close/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883277" y="4295775"/>
            <a:ext cx="2286000" cy="2409825"/>
            <a:chOff x="3744" y="2130"/>
            <a:chExt cx="1440" cy="1518"/>
          </a:xfrm>
        </p:grpSpPr>
        <p:pic>
          <p:nvPicPr>
            <p:cNvPr id="15" name="Picture 14" descr="IMG10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44" y="2130"/>
              <a:ext cx="1440" cy="10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3992" y="3282"/>
              <a:ext cx="1048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/>
                <a:t>Executable File</a:t>
              </a:r>
              <a:br>
                <a:rPr lang="en-US" sz="1600" b="1"/>
              </a:br>
              <a:r>
                <a:rPr lang="en-US" sz="1600" b="1"/>
                <a:t>.exe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87466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Compilation Process in C++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C++ actually adds an extra step to the </a:t>
            </a:r>
            <a:r>
              <a:rPr lang="en-US" dirty="0" smtClean="0"/>
              <a:t>  compilation </a:t>
            </a:r>
            <a:r>
              <a:rPr lang="en-US" dirty="0"/>
              <a:t>process</a:t>
            </a:r>
          </a:p>
          <a:p>
            <a:pPr lvl="1"/>
            <a:r>
              <a:rPr lang="en-US" dirty="0"/>
              <a:t>the code is run through a preprocessor, </a:t>
            </a:r>
            <a:r>
              <a:rPr lang="en-US" dirty="0" smtClean="0"/>
              <a:t>    which </a:t>
            </a:r>
            <a:r>
              <a:rPr lang="en-US" dirty="0"/>
              <a:t>applies some modifications to the source code, before being fed to the compiler. </a:t>
            </a:r>
            <a:endParaRPr lang="en-US" dirty="0" smtClean="0"/>
          </a:p>
          <a:p>
            <a:pPr marL="457192" lvl="1" indent="0">
              <a:buNone/>
            </a:pPr>
            <a:r>
              <a:rPr lang="en-US" dirty="0"/>
              <a:t>	</a:t>
            </a:r>
            <a:r>
              <a:rPr lang="en-US" dirty="0" smtClean="0"/>
              <a:t> </a:t>
            </a:r>
            <a:r>
              <a:rPr lang="en-US" dirty="0"/>
              <a:t>Eg. Removing comment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28</a:t>
            </a:fld>
            <a:endParaRPr lang="ko-KR" altLang="en-US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899592" y="4293096"/>
            <a:ext cx="7541046" cy="2024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22857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Program in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purpose of most application </a:t>
            </a:r>
            <a:r>
              <a:rPr lang="en-US" dirty="0" smtClean="0"/>
              <a:t>         programs </a:t>
            </a:r>
            <a:r>
              <a:rPr lang="en-US" dirty="0"/>
              <a:t>is </a:t>
            </a:r>
            <a:r>
              <a:rPr lang="en-US" dirty="0" smtClean="0"/>
              <a:t>to </a:t>
            </a:r>
            <a:r>
              <a:rPr lang="en-US" dirty="0"/>
              <a:t>process data to produce </a:t>
            </a:r>
            <a:r>
              <a:rPr lang="en-US" dirty="0" smtClean="0"/>
              <a:t> specific </a:t>
            </a:r>
            <a:r>
              <a:rPr lang="en-US" dirty="0"/>
              <a:t>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29</a:t>
            </a:fld>
            <a:endParaRPr lang="ko-KR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9992" y="2924944"/>
            <a:ext cx="6162675" cy="183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798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Problem Solving Life Cycle</a:t>
            </a:r>
          </a:p>
          <a:p>
            <a:pPr lvl="1"/>
            <a:r>
              <a:rPr lang="en-US" dirty="0" smtClean="0"/>
              <a:t>Phase </a:t>
            </a:r>
            <a:r>
              <a:rPr lang="en-US" dirty="0"/>
              <a:t>1: </a:t>
            </a:r>
            <a:r>
              <a:rPr lang="en-US" dirty="0" smtClean="0"/>
              <a:t>Development</a:t>
            </a:r>
          </a:p>
          <a:p>
            <a:pPr lvl="1"/>
            <a:r>
              <a:rPr lang="en-US" dirty="0" smtClean="0"/>
              <a:t>Phase 2: Documentation</a:t>
            </a:r>
          </a:p>
          <a:p>
            <a:pPr lvl="1"/>
            <a:r>
              <a:rPr lang="en-US" dirty="0" smtClean="0"/>
              <a:t>Phase 3: Maintenance</a:t>
            </a:r>
          </a:p>
          <a:p>
            <a:r>
              <a:rPr lang="en-US" dirty="0" smtClean="0"/>
              <a:t>Basics of Programming Language</a:t>
            </a:r>
          </a:p>
          <a:p>
            <a:pPr lvl="1"/>
            <a:r>
              <a:rPr lang="en-US" dirty="0" smtClean="0"/>
              <a:t>Programming Languages</a:t>
            </a:r>
          </a:p>
          <a:p>
            <a:pPr lvl="2"/>
            <a:r>
              <a:rPr lang="en-US" dirty="0" smtClean="0"/>
              <a:t>Low level and High level languages</a:t>
            </a:r>
          </a:p>
          <a:p>
            <a:pPr lvl="2"/>
            <a:r>
              <a:rPr lang="en-US" dirty="0" smtClean="0"/>
              <a:t>Compiled vs. Interpreted</a:t>
            </a:r>
          </a:p>
          <a:p>
            <a:pPr lvl="2"/>
            <a:r>
              <a:rPr lang="en-US" dirty="0" smtClean="0"/>
              <a:t>Procedural and Object Oriented</a:t>
            </a:r>
          </a:p>
          <a:p>
            <a:pPr lvl="1"/>
            <a:r>
              <a:rPr lang="en-US" dirty="0" smtClean="0"/>
              <a:t>Compilation in C++</a:t>
            </a:r>
          </a:p>
          <a:p>
            <a:pPr lvl="1"/>
            <a:r>
              <a:rPr lang="en-US" dirty="0" smtClean="0"/>
              <a:t>General Notes on C++</a:t>
            </a:r>
          </a:p>
          <a:p>
            <a:pPr marL="514349" indent="-457200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624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stroustrup.com/Bjar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3586" y="2420888"/>
            <a:ext cx="2896494" cy="2108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 Notes on C++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C++ is immensely </a:t>
            </a:r>
            <a:r>
              <a:rPr lang="en-US" dirty="0" smtClean="0"/>
              <a:t>popular</a:t>
            </a:r>
          </a:p>
          <a:p>
            <a:pPr lvl="1"/>
            <a:r>
              <a:rPr lang="en-US" dirty="0" smtClean="0"/>
              <a:t>particularly </a:t>
            </a:r>
            <a:r>
              <a:rPr lang="en-US" dirty="0"/>
              <a:t>for applications that require </a:t>
            </a:r>
            <a:r>
              <a:rPr lang="en-US" dirty="0" smtClean="0"/>
              <a:t>      speed </a:t>
            </a:r>
            <a:r>
              <a:rPr lang="en-US" dirty="0"/>
              <a:t>and/or access to some low-level </a:t>
            </a:r>
            <a:r>
              <a:rPr lang="en-US" dirty="0" smtClean="0"/>
              <a:t>      features</a:t>
            </a:r>
            <a:r>
              <a:rPr lang="en-US" dirty="0"/>
              <a:t>.</a:t>
            </a:r>
          </a:p>
          <a:p>
            <a:r>
              <a:rPr lang="en-US" dirty="0" smtClean="0"/>
              <a:t>It </a:t>
            </a:r>
            <a:r>
              <a:rPr lang="en-US" dirty="0"/>
              <a:t>was created in 1979 by </a:t>
            </a:r>
            <a:r>
              <a:rPr lang="en-US" dirty="0" smtClean="0"/>
              <a:t>                    Bjarne Stroustrup</a:t>
            </a:r>
          </a:p>
          <a:p>
            <a:pPr lvl="1"/>
            <a:r>
              <a:rPr lang="en-US" dirty="0" smtClean="0"/>
              <a:t>at </a:t>
            </a:r>
            <a:r>
              <a:rPr lang="en-US" dirty="0"/>
              <a:t>first as a set of </a:t>
            </a:r>
            <a:r>
              <a:rPr lang="en-US" dirty="0" smtClean="0"/>
              <a:t>extensions</a:t>
            </a:r>
          </a:p>
          <a:p>
            <a:pPr lvl="1"/>
            <a:r>
              <a:rPr lang="en-US" dirty="0" smtClean="0"/>
              <a:t>to the  C </a:t>
            </a:r>
            <a:r>
              <a:rPr lang="en-US" dirty="0"/>
              <a:t>programming </a:t>
            </a:r>
            <a:r>
              <a:rPr lang="en-US" dirty="0" smtClean="0"/>
              <a:t>language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30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286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General Notes on C++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write graphical programs  in </a:t>
            </a:r>
            <a:r>
              <a:rPr lang="en-US" dirty="0" smtClean="0"/>
              <a:t>     C</a:t>
            </a:r>
            <a:r>
              <a:rPr lang="en-US" dirty="0"/>
              <a:t>++</a:t>
            </a:r>
          </a:p>
          <a:p>
            <a:pPr lvl="1"/>
            <a:r>
              <a:rPr lang="en-US" dirty="0"/>
              <a:t>it is much harder and less portable than text  based(console)programs.</a:t>
            </a:r>
          </a:p>
          <a:p>
            <a:pPr lvl="1"/>
            <a:r>
              <a:rPr lang="en-US" dirty="0"/>
              <a:t>We will be sticking to console programs in </a:t>
            </a:r>
            <a:r>
              <a:rPr lang="en-US" dirty="0" smtClean="0"/>
              <a:t> this </a:t>
            </a:r>
            <a:r>
              <a:rPr lang="en-US" dirty="0"/>
              <a:t>course. </a:t>
            </a:r>
          </a:p>
          <a:p>
            <a:r>
              <a:rPr lang="en-US" dirty="0"/>
              <a:t>Everything in C++ is case sensitive:</a:t>
            </a:r>
          </a:p>
          <a:p>
            <a:pPr lvl="1"/>
            <a:r>
              <a:rPr lang="en-US" dirty="0"/>
              <a:t>someName is not the same as SomeName.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31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183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Case Study: Heat Transfer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US" dirty="0" smtClean="0"/>
                  <a:t>The </a:t>
                </a:r>
                <a:r>
                  <a:rPr lang="en-US" dirty="0"/>
                  <a:t>following formula is used to  </a:t>
                </a:r>
                <a:r>
                  <a:rPr lang="en-US" dirty="0" smtClean="0"/>
                  <a:t>            determine </a:t>
                </a:r>
                <a:r>
                  <a:rPr lang="en-US" dirty="0"/>
                  <a:t>the heat transferred through a </a:t>
                </a:r>
                <a:r>
                  <a:rPr lang="en-US" dirty="0" smtClean="0"/>
                  <a:t>   flat substance</a:t>
                </a:r>
                <a:r>
                  <a:rPr lang="en-US" dirty="0"/>
                  <a:t>, such as a wall, with </a:t>
                </a:r>
                <a:r>
                  <a:rPr lang="en-US" dirty="0" smtClean="0"/>
                  <a:t>its         two sides </a:t>
                </a:r>
                <a:r>
                  <a:rPr lang="en-US" dirty="0"/>
                  <a:t>maintained at different </a:t>
                </a:r>
                <a:r>
                  <a:rPr lang="en-US" dirty="0" smtClean="0"/>
                  <a:t>              temperatures: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i="1" smtClean="0">
                          <a:latin typeface="Cambria Math"/>
                        </a:rPr>
                        <m:t>q</m:t>
                      </m:r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r>
                        <a:rPr lang="en-US" b="0" i="1" smtClean="0">
                          <a:latin typeface="Cambria Math"/>
                        </a:rPr>
                        <m:t>𝑘</m:t>
                      </m:r>
                      <m:d>
                        <m:dPr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𝑑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1519" r="-20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32</a:t>
            </a:fld>
            <a:endParaRPr lang="ko-KR" altLang="en-US"/>
          </a:p>
        </p:txBody>
      </p:sp>
      <p:pic>
        <p:nvPicPr>
          <p:cNvPr id="2050" name="Picture 2" descr="http://www.nist.gov/fire/images/Conduction_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841" y="4377348"/>
            <a:ext cx="4124325" cy="2447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725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Case Study: Heat 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q  is the heat transfer.</a:t>
            </a:r>
          </a:p>
          <a:p>
            <a:pPr lvl="1"/>
            <a:r>
              <a:rPr lang="en-US" dirty="0"/>
              <a:t>k  is the thermal conductivity of the </a:t>
            </a:r>
            <a:r>
              <a:rPr lang="en-US" dirty="0" smtClean="0"/>
              <a:t>           substance </a:t>
            </a:r>
            <a:r>
              <a:rPr lang="en-US" dirty="0"/>
              <a:t>in watts/m°C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T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is the higher temperature on one side of the substance in °C.</a:t>
            </a:r>
          </a:p>
          <a:p>
            <a:pPr lvl="1"/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 is </a:t>
            </a:r>
            <a:r>
              <a:rPr lang="en-US" dirty="0"/>
              <a:t>the lower temperature on the other </a:t>
            </a:r>
            <a:r>
              <a:rPr lang="en-US" dirty="0" smtClean="0"/>
              <a:t>    side </a:t>
            </a:r>
            <a:r>
              <a:rPr lang="en-US" dirty="0"/>
              <a:t>of the wall in °C.</a:t>
            </a:r>
          </a:p>
          <a:p>
            <a:pPr lvl="1"/>
            <a:r>
              <a:rPr lang="en-US" dirty="0"/>
              <a:t>d  is the thickness of the substance </a:t>
            </a:r>
            <a:r>
              <a:rPr lang="en-US" dirty="0" smtClean="0"/>
              <a:t>in       </a:t>
            </a:r>
            <a:r>
              <a:rPr lang="en-US" dirty="0"/>
              <a:t>meters.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33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732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Case Study: Heat Transfer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49" indent="-457200"/>
            <a:r>
              <a:rPr lang="en-US" dirty="0"/>
              <a:t>Determine the units of q </a:t>
            </a:r>
            <a:endParaRPr lang="en-US" dirty="0" smtClean="0"/>
          </a:p>
          <a:p>
            <a:pPr marL="914392" lvl="1" indent="-457200"/>
            <a:r>
              <a:rPr lang="en-US" dirty="0" smtClean="0"/>
              <a:t>by </a:t>
            </a:r>
            <a:r>
              <a:rPr lang="en-US" dirty="0"/>
              <a:t>calculating the units resulting from the </a:t>
            </a:r>
            <a:r>
              <a:rPr lang="en-US" dirty="0" smtClean="0"/>
              <a:t>     right </a:t>
            </a:r>
            <a:r>
              <a:rPr lang="en-US" dirty="0"/>
              <a:t>side of the </a:t>
            </a:r>
            <a:r>
              <a:rPr lang="en-US" dirty="0" smtClean="0"/>
              <a:t>formula</a:t>
            </a:r>
            <a:r>
              <a:rPr lang="en-US" dirty="0"/>
              <a:t>.</a:t>
            </a:r>
          </a:p>
          <a:p>
            <a:pPr marL="514349" indent="-457200"/>
            <a:r>
              <a:rPr lang="en-US" dirty="0" smtClean="0"/>
              <a:t>A glass window</a:t>
            </a:r>
          </a:p>
          <a:p>
            <a:pPr marL="1314433" lvl="2" indent="-457200"/>
            <a:r>
              <a:rPr lang="en-US" dirty="0" smtClean="0"/>
              <a:t>thickness </a:t>
            </a:r>
            <a:r>
              <a:rPr lang="en-US" dirty="0"/>
              <a:t>of 0.5 centimeters, </a:t>
            </a:r>
            <a:endParaRPr lang="en-US" dirty="0" smtClean="0"/>
          </a:p>
          <a:p>
            <a:pPr marL="1314433" lvl="2" indent="-457200"/>
            <a:r>
              <a:rPr lang="en-US" dirty="0" smtClean="0"/>
              <a:t>thermal </a:t>
            </a:r>
            <a:r>
              <a:rPr lang="en-US" dirty="0"/>
              <a:t>conductivity of 0.77 </a:t>
            </a:r>
            <a:r>
              <a:rPr lang="en-US" dirty="0" smtClean="0"/>
              <a:t>watts/m°C</a:t>
            </a:r>
            <a:r>
              <a:rPr lang="en-US" dirty="0"/>
              <a:t>, and </a:t>
            </a:r>
            <a:endParaRPr lang="en-US" dirty="0" smtClean="0"/>
          </a:p>
          <a:p>
            <a:pPr marL="1314433" lvl="2" indent="-457200"/>
            <a:r>
              <a:rPr lang="en-US" dirty="0" smtClean="0"/>
              <a:t>outside </a:t>
            </a:r>
            <a:r>
              <a:rPr lang="en-US" dirty="0"/>
              <a:t>and inside temperatures of </a:t>
            </a:r>
            <a:r>
              <a:rPr lang="en-US" dirty="0" smtClean="0"/>
              <a:t>36.6°C &amp;    22.2°, </a:t>
            </a:r>
          </a:p>
          <a:p>
            <a:pPr marL="1314433" lvl="2" indent="-457200"/>
            <a:r>
              <a:rPr lang="en-US" dirty="0"/>
              <a:t>D</a:t>
            </a:r>
            <a:r>
              <a:rPr lang="en-US" dirty="0" smtClean="0"/>
              <a:t>etermine </a:t>
            </a:r>
            <a:r>
              <a:rPr lang="en-US" dirty="0"/>
              <a:t>the value of </a:t>
            </a:r>
            <a:r>
              <a:rPr lang="en-US" dirty="0" smtClean="0"/>
              <a:t>q.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34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304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Case Study: Heat Transfer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were asked to write a computer     program to determine the heat transfer    through a  substance, what </a:t>
            </a:r>
            <a:r>
              <a:rPr lang="en-US" b="1" dirty="0"/>
              <a:t>inputs</a:t>
            </a:r>
            <a:r>
              <a:rPr lang="en-US" dirty="0"/>
              <a:t>, </a:t>
            </a:r>
            <a:r>
              <a:rPr lang="en-US" dirty="0" smtClean="0"/>
              <a:t>      </a:t>
            </a:r>
            <a:r>
              <a:rPr lang="en-US" b="1" dirty="0" smtClean="0"/>
              <a:t>outputs</a:t>
            </a:r>
            <a:r>
              <a:rPr lang="en-US" dirty="0"/>
              <a:t>, and </a:t>
            </a:r>
            <a:r>
              <a:rPr lang="en-US" b="1" dirty="0"/>
              <a:t>algorithm</a:t>
            </a:r>
            <a:r>
              <a:rPr lang="en-US" dirty="0"/>
              <a:t> would your </a:t>
            </a:r>
            <a:r>
              <a:rPr lang="en-US" dirty="0" smtClean="0"/>
              <a:t>      program  require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35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873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Case Study: Guess a Number Game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Step 1: Analyze the Problem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objective is to randomly generate an integer greater than or equal to 0 and less than 100. Then prompt the player (user) to guess the number. </a:t>
            </a:r>
            <a:endParaRPr lang="en-US" dirty="0" smtClean="0"/>
          </a:p>
          <a:p>
            <a:pPr lvl="1"/>
            <a:r>
              <a:rPr lang="en-US" b="1" dirty="0" smtClean="0"/>
              <a:t>Input</a:t>
            </a:r>
            <a:r>
              <a:rPr lang="en-US" dirty="0" smtClean="0"/>
              <a:t>: Guessed Number</a:t>
            </a:r>
          </a:p>
          <a:p>
            <a:pPr lvl="1"/>
            <a:r>
              <a:rPr lang="en-US" b="1" dirty="0" smtClean="0"/>
              <a:t>Output</a:t>
            </a:r>
            <a:r>
              <a:rPr lang="en-US" dirty="0" smtClean="0"/>
              <a:t>: Guess is Correct or Guess is Higher, or Guess is Lower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36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102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Case Study: Guess a Number Game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47861"/>
            <a:ext cx="8229600" cy="5217443"/>
          </a:xfrm>
        </p:spPr>
        <p:txBody>
          <a:bodyPr>
            <a:normAutofit fontScale="92500"/>
          </a:bodyPr>
          <a:lstStyle/>
          <a:p>
            <a:pPr marL="57157" indent="0" algn="just">
              <a:buNone/>
            </a:pPr>
            <a:r>
              <a:rPr lang="en-US" b="1" dirty="0" smtClean="0"/>
              <a:t>Step 2: Develop a Solution</a:t>
            </a:r>
          </a:p>
          <a:p>
            <a:pPr marL="571507" indent="-514350" algn="just">
              <a:buFont typeface="+mj-lt"/>
              <a:buAutoNum type="arabicPeriod"/>
            </a:pPr>
            <a:r>
              <a:rPr lang="en-US" dirty="0" smtClean="0"/>
              <a:t>Accept guessed number from user</a:t>
            </a:r>
          </a:p>
          <a:p>
            <a:pPr marL="571507" indent="-514350" algn="just">
              <a:buFont typeface="+mj-lt"/>
              <a:buAutoNum type="arabicPeriod"/>
            </a:pPr>
            <a:r>
              <a:rPr lang="en-US" dirty="0" smtClean="0"/>
              <a:t>If </a:t>
            </a:r>
            <a:r>
              <a:rPr lang="en-US" dirty="0"/>
              <a:t>the player guesses the number correctly, output an appropriate message. </a:t>
            </a:r>
            <a:endParaRPr lang="en-US" dirty="0" smtClean="0"/>
          </a:p>
          <a:p>
            <a:pPr marL="628666" indent="-514350" algn="just">
              <a:buFont typeface="+mj-lt"/>
              <a:buAutoNum type="arabicPeriod"/>
            </a:pPr>
            <a:r>
              <a:rPr lang="en-US" dirty="0" smtClean="0"/>
              <a:t>If the guessed number is less than the random number generated</a:t>
            </a:r>
          </a:p>
          <a:p>
            <a:pPr marL="914400" lvl="2" indent="0" algn="just">
              <a:buNone/>
            </a:pPr>
            <a:r>
              <a:rPr lang="en-US" dirty="0" smtClean="0"/>
              <a:t>display ‘‘guess is lower than the number. Guess again!’’; </a:t>
            </a:r>
          </a:p>
          <a:p>
            <a:pPr marL="114316" indent="0" algn="just">
              <a:buNone/>
            </a:pPr>
            <a:r>
              <a:rPr lang="en-US" dirty="0" smtClean="0"/>
              <a:t>4. Otherwise</a:t>
            </a:r>
          </a:p>
          <a:p>
            <a:pPr marL="114316" lvl="2" indent="0" algn="just">
              <a:buNone/>
            </a:pPr>
            <a:r>
              <a:rPr lang="en-US" dirty="0" smtClean="0"/>
              <a:t>	display </a:t>
            </a:r>
            <a:r>
              <a:rPr lang="en-US" dirty="0"/>
              <a:t>‘‘guess is </a:t>
            </a:r>
            <a:r>
              <a:rPr lang="en-US" sz="2200" dirty="0" smtClean="0"/>
              <a:t>higher than </a:t>
            </a:r>
            <a:r>
              <a:rPr lang="en-US" dirty="0"/>
              <a:t>the number. Guess again!’’; </a:t>
            </a:r>
          </a:p>
          <a:p>
            <a:pPr marL="114316" indent="0" algn="just">
              <a:buNone/>
            </a:pPr>
            <a:endParaRPr lang="en-US" dirty="0" smtClean="0"/>
          </a:p>
          <a:p>
            <a:pPr marL="114316" indent="0" algn="just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37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277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Case Study: Guess a Number Game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7" indent="0" algn="just">
              <a:buNone/>
            </a:pPr>
            <a:r>
              <a:rPr lang="en-US" b="1" dirty="0" smtClean="0"/>
              <a:t>Step 3:</a:t>
            </a:r>
            <a:r>
              <a:rPr lang="en-US" dirty="0" smtClean="0"/>
              <a:t> Then </a:t>
            </a:r>
            <a:r>
              <a:rPr lang="en-US" dirty="0"/>
              <a:t>prompt the player to enter another number. </a:t>
            </a:r>
            <a:endParaRPr lang="en-US" dirty="0" smtClean="0"/>
          </a:p>
          <a:p>
            <a:pPr marL="114307" indent="0" algn="just">
              <a:buNone/>
            </a:pPr>
            <a:r>
              <a:rPr lang="en-US" b="1" dirty="0" smtClean="0"/>
              <a:t>Step 4:</a:t>
            </a:r>
            <a:r>
              <a:rPr lang="en-US" dirty="0" smtClean="0"/>
              <a:t> The </a:t>
            </a:r>
            <a:r>
              <a:rPr lang="en-US" dirty="0"/>
              <a:t>player is prompted to guess the random number until the player enters the correct number and stop after fixed no of trials 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38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425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Software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</a:t>
            </a:r>
            <a:r>
              <a:rPr lang="en-US" dirty="0" smtClean="0"/>
              <a:t>omputer </a:t>
            </a:r>
            <a:r>
              <a:rPr lang="en-US" dirty="0"/>
              <a:t>P</a:t>
            </a:r>
            <a:r>
              <a:rPr lang="en-US" dirty="0" smtClean="0"/>
              <a:t>rogram</a:t>
            </a:r>
          </a:p>
          <a:p>
            <a:pPr lvl="1"/>
            <a:r>
              <a:rPr lang="en-US" dirty="0" smtClean="0"/>
              <a:t>Self-contained set of instructions used to </a:t>
            </a:r>
          </a:p>
          <a:p>
            <a:pPr marL="457192" lvl="1" indent="0">
              <a:buNone/>
            </a:pPr>
            <a:r>
              <a:rPr lang="en-US" dirty="0" smtClean="0"/>
              <a:t>instruct a computer to produce specific result</a:t>
            </a:r>
          </a:p>
          <a:p>
            <a:endParaRPr lang="en-US" dirty="0"/>
          </a:p>
          <a:p>
            <a:r>
              <a:rPr lang="en-US" dirty="0" smtClean="0"/>
              <a:t>Problem Solving Life Cycle</a:t>
            </a:r>
          </a:p>
          <a:p>
            <a:pPr lvl="1"/>
            <a:r>
              <a:rPr lang="en-US" dirty="0" smtClean="0"/>
              <a:t>Also called Software Development Procedure</a:t>
            </a:r>
          </a:p>
          <a:p>
            <a:pPr marL="457192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Helps developers understand the problem </a:t>
            </a:r>
          </a:p>
          <a:p>
            <a:pPr marL="457192" lvl="1" indent="0">
              <a:buNone/>
            </a:pPr>
            <a:r>
              <a:rPr lang="en-US" dirty="0" smtClean="0"/>
              <a:t>to be solved and create an effective,            appropriate software solution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640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 Solving Life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Requirement</a:t>
            </a:r>
          </a:p>
          <a:p>
            <a:r>
              <a:rPr lang="en-US" dirty="0" smtClean="0"/>
              <a:t>Phase 1: Development</a:t>
            </a:r>
          </a:p>
          <a:p>
            <a:pPr lvl="1"/>
            <a:r>
              <a:rPr lang="en-US" dirty="0" smtClean="0"/>
              <a:t>Analysis</a:t>
            </a:r>
          </a:p>
          <a:p>
            <a:pPr lvl="1"/>
            <a:r>
              <a:rPr lang="en-US" dirty="0" smtClean="0"/>
              <a:t>Design</a:t>
            </a:r>
          </a:p>
          <a:p>
            <a:pPr lvl="1"/>
            <a:r>
              <a:rPr lang="en-US" dirty="0" smtClean="0"/>
              <a:t>Coding</a:t>
            </a:r>
          </a:p>
          <a:p>
            <a:pPr lvl="1"/>
            <a:r>
              <a:rPr lang="en-US" dirty="0" smtClean="0"/>
              <a:t>Testing</a:t>
            </a:r>
          </a:p>
          <a:p>
            <a:r>
              <a:rPr lang="en-US" dirty="0" smtClean="0"/>
              <a:t>Phase 2: Documentation</a:t>
            </a:r>
          </a:p>
          <a:p>
            <a:r>
              <a:rPr lang="en-US" dirty="0" smtClean="0"/>
              <a:t>Phase 3: Maintenance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23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Requirement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Request for a program or statement of a problem</a:t>
            </a:r>
          </a:p>
          <a:p>
            <a:r>
              <a:rPr lang="en-US" dirty="0" smtClean="0"/>
              <a:t>After a program requirement is received, phase 1 begins.</a:t>
            </a:r>
          </a:p>
          <a:p>
            <a:r>
              <a:rPr lang="en-US" dirty="0"/>
              <a:t>In the real world, </a:t>
            </a:r>
            <a:r>
              <a:rPr lang="en-US" dirty="0" smtClean="0"/>
              <a:t>it is a </a:t>
            </a:r>
            <a:r>
              <a:rPr lang="en-US" dirty="0"/>
              <a:t>complex task of extracting and </a:t>
            </a:r>
            <a:r>
              <a:rPr lang="en-US" dirty="0" smtClean="0"/>
              <a:t>documenting user                 requirements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145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Phase 1: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1: Analyze the Problem</a:t>
            </a:r>
          </a:p>
          <a:p>
            <a:pPr lvl="1"/>
            <a:r>
              <a:rPr lang="en-US" dirty="0"/>
              <a:t>Determine and understand the output items the </a:t>
            </a:r>
            <a:r>
              <a:rPr lang="en-US" dirty="0" smtClean="0"/>
              <a:t>program </a:t>
            </a:r>
            <a:r>
              <a:rPr lang="en-US" dirty="0"/>
              <a:t>must produce </a:t>
            </a:r>
            <a:endParaRPr lang="en-US" dirty="0" smtClean="0"/>
          </a:p>
          <a:p>
            <a:pPr marL="457192" lvl="1" indent="0">
              <a:buNone/>
            </a:pPr>
            <a:endParaRPr lang="en-US" dirty="0" smtClean="0"/>
          </a:p>
          <a:p>
            <a:pPr lvl="1"/>
            <a:r>
              <a:rPr lang="en-US" dirty="0"/>
              <a:t>Determine the input items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062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Phase 1: Development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8</a:t>
            </a:fld>
            <a:endParaRPr lang="ko-KR" alt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2: Develop a Solution</a:t>
            </a:r>
          </a:p>
          <a:p>
            <a:pPr lvl="1"/>
            <a:r>
              <a:rPr lang="en-US" dirty="0"/>
              <a:t>Select the exact set of steps, called </a:t>
            </a:r>
            <a:endParaRPr lang="en-US" dirty="0" smtClean="0"/>
          </a:p>
          <a:p>
            <a:pPr marL="457192" lvl="1" indent="0">
              <a:buNone/>
            </a:pPr>
            <a:r>
              <a:rPr lang="en-US" dirty="0"/>
              <a:t>	</a:t>
            </a:r>
            <a:r>
              <a:rPr lang="en-US" dirty="0" smtClean="0"/>
              <a:t>an “algorithm”, to </a:t>
            </a:r>
            <a:r>
              <a:rPr lang="en-US" dirty="0"/>
              <a:t>solve the </a:t>
            </a:r>
            <a:r>
              <a:rPr lang="en-US" dirty="0" smtClean="0"/>
              <a:t>problem </a:t>
            </a:r>
            <a:endParaRPr lang="en-US" dirty="0"/>
          </a:p>
          <a:p>
            <a:pPr lvl="1"/>
            <a:r>
              <a:rPr lang="en-US" dirty="0" smtClean="0"/>
              <a:t>Refine </a:t>
            </a:r>
            <a:r>
              <a:rPr lang="en-US" dirty="0"/>
              <a:t>the algorithm </a:t>
            </a:r>
          </a:p>
          <a:p>
            <a:pPr lvl="2"/>
            <a:r>
              <a:rPr lang="en-US" dirty="0" smtClean="0"/>
              <a:t>Start </a:t>
            </a:r>
            <a:r>
              <a:rPr lang="en-US" dirty="0"/>
              <a:t>with initial solution in the analysis step until you have </a:t>
            </a:r>
            <a:r>
              <a:rPr lang="en-US" dirty="0" smtClean="0"/>
              <a:t>an </a:t>
            </a:r>
            <a:r>
              <a:rPr lang="en-US" dirty="0"/>
              <a:t>acceptable and complete solution  </a:t>
            </a:r>
          </a:p>
          <a:p>
            <a:pPr lvl="1"/>
            <a:r>
              <a:rPr lang="en-US" dirty="0" smtClean="0"/>
              <a:t>Check solution</a:t>
            </a:r>
          </a:p>
          <a:p>
            <a:r>
              <a:rPr lang="en-US" dirty="0" smtClean="0"/>
              <a:t>***Read about Pseudo Code &amp; Flowchart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44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Phase 1: Development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9</a:t>
            </a:fld>
            <a:endParaRPr lang="ko-KR" alt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3: Code the Solution</a:t>
            </a:r>
          </a:p>
          <a:p>
            <a:pPr lvl="1"/>
            <a:r>
              <a:rPr lang="en-US" dirty="0"/>
              <a:t>Consists of actually writing a C++ program </a:t>
            </a:r>
            <a:r>
              <a:rPr lang="en-US" dirty="0" smtClean="0"/>
              <a:t> that corresponds </a:t>
            </a:r>
            <a:r>
              <a:rPr lang="en-US" dirty="0"/>
              <a:t>to the solution </a:t>
            </a:r>
            <a:r>
              <a:rPr lang="en-US" dirty="0" smtClean="0"/>
              <a:t>developed in </a:t>
            </a:r>
            <a:r>
              <a:rPr lang="en-US" dirty="0"/>
              <a:t>Step 2 </a:t>
            </a:r>
            <a:endParaRPr lang="en-US" dirty="0" smtClean="0"/>
          </a:p>
          <a:p>
            <a:pPr lvl="1"/>
            <a:r>
              <a:rPr lang="en-US" dirty="0" smtClean="0"/>
              <a:t>Program </a:t>
            </a:r>
            <a:r>
              <a:rPr lang="en-US" dirty="0"/>
              <a:t>should contain well-defined </a:t>
            </a:r>
            <a:r>
              <a:rPr lang="en-US" dirty="0" smtClean="0"/>
              <a:t>        patterns or structures </a:t>
            </a:r>
            <a:r>
              <a:rPr lang="en-US" dirty="0"/>
              <a:t>of the following types:  </a:t>
            </a:r>
            <a:endParaRPr lang="en-US" dirty="0" smtClean="0"/>
          </a:p>
          <a:p>
            <a:pPr lvl="2"/>
            <a:r>
              <a:rPr lang="en-US" dirty="0" smtClean="0"/>
              <a:t>Sequence </a:t>
            </a:r>
          </a:p>
          <a:p>
            <a:pPr lvl="2"/>
            <a:r>
              <a:rPr lang="en-US" dirty="0" smtClean="0"/>
              <a:t>Selection</a:t>
            </a:r>
          </a:p>
          <a:p>
            <a:pPr lvl="2"/>
            <a:r>
              <a:rPr lang="en-US" dirty="0" smtClean="0"/>
              <a:t>Iteration  </a:t>
            </a:r>
          </a:p>
          <a:p>
            <a:pPr lvl="2"/>
            <a:r>
              <a:rPr lang="en-US" dirty="0" smtClean="0"/>
              <a:t>Invocation </a:t>
            </a:r>
          </a:p>
        </p:txBody>
      </p:sp>
    </p:spTree>
    <p:extLst>
      <p:ext uri="{BB962C8B-B14F-4D97-AF65-F5344CB8AC3E}">
        <p14:creationId xmlns:p14="http://schemas.microsoft.com/office/powerpoint/2010/main" val="165838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01.no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기본 디자인">
  <a:themeElements>
    <a:clrScheme name="1_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기본 디자인">
      <a:majorFont>
        <a:latin typeface="Arial Black"/>
        <a:ea typeface="굴림"/>
        <a:cs typeface=""/>
      </a:majorFont>
      <a:minorFont>
        <a:latin typeface="Arial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5875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 06</Template>
  <TotalTime>6569</TotalTime>
  <Words>1525</Words>
  <Application>Microsoft Office PowerPoint</Application>
  <PresentationFormat>On-screen Show (4:3)</PresentationFormat>
  <Paragraphs>314</Paragraphs>
  <Slides>38</Slides>
  <Notes>2</Notes>
  <HiddenSlides>2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38</vt:i4>
      </vt:variant>
    </vt:vector>
  </HeadingPairs>
  <TitlesOfParts>
    <vt:vector size="40" baseType="lpstr">
      <vt:lpstr>lecture01.note</vt:lpstr>
      <vt:lpstr>1_기본 디자인</vt:lpstr>
      <vt:lpstr>CSE 1102  Fundamentals of Programming   Lecture #1</vt:lpstr>
      <vt:lpstr> Problem Solving and Computer Programming </vt:lpstr>
      <vt:lpstr>Outline</vt:lpstr>
      <vt:lpstr>Software Development</vt:lpstr>
      <vt:lpstr>Problem Solving Life Cycle</vt:lpstr>
      <vt:lpstr>Requirement</vt:lpstr>
      <vt:lpstr>Phase 1: Development</vt:lpstr>
      <vt:lpstr>Phase 1: Development</vt:lpstr>
      <vt:lpstr>Phase 1: Development</vt:lpstr>
      <vt:lpstr>Phase 1: Development</vt:lpstr>
      <vt:lpstr>Phase 1: Development</vt:lpstr>
      <vt:lpstr>Phase II: Documentation</vt:lpstr>
      <vt:lpstr>Phase III: Maintenance</vt:lpstr>
      <vt:lpstr>Computer Hardware</vt:lpstr>
      <vt:lpstr>Computer Software</vt:lpstr>
      <vt:lpstr>Computer Software</vt:lpstr>
      <vt:lpstr>A Layered View of the Computer</vt:lpstr>
      <vt:lpstr>Programming Languages</vt:lpstr>
      <vt:lpstr>Low and High Level Languages</vt:lpstr>
      <vt:lpstr>Low and High Level Languages</vt:lpstr>
      <vt:lpstr>Machine Language</vt:lpstr>
      <vt:lpstr>Assembly Language</vt:lpstr>
      <vt:lpstr>High Level Language</vt:lpstr>
      <vt:lpstr>Compiled vs. Interpreted</vt:lpstr>
      <vt:lpstr>Source Code</vt:lpstr>
      <vt:lpstr>Compiler</vt:lpstr>
      <vt:lpstr>Linker</vt:lpstr>
      <vt:lpstr>Compilation Process in C++</vt:lpstr>
      <vt:lpstr>Program in Memory</vt:lpstr>
      <vt:lpstr>General Notes on C++</vt:lpstr>
      <vt:lpstr>General Notes on C++</vt:lpstr>
      <vt:lpstr>Case Study: Heat Transfer</vt:lpstr>
      <vt:lpstr>Case Study: Heat Transfer</vt:lpstr>
      <vt:lpstr>Case Study: Heat Transfer</vt:lpstr>
      <vt:lpstr>Case Study: Heat Transfer</vt:lpstr>
      <vt:lpstr>Case Study: Guess a Number Game</vt:lpstr>
      <vt:lpstr>Case Study: Guess a Number Game</vt:lpstr>
      <vt:lpstr>Case Study: Guess a Number Game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CCE20003  PROGRAMMING I Lecture 6</dc:title>
  <dc:creator>shinsy</dc:creator>
  <cp:lastModifiedBy>HP</cp:lastModifiedBy>
  <cp:revision>246</cp:revision>
  <dcterms:created xsi:type="dcterms:W3CDTF">2015-01-20T03:51:45Z</dcterms:created>
  <dcterms:modified xsi:type="dcterms:W3CDTF">2017-03-06T08:16:25Z</dcterms:modified>
</cp:coreProperties>
</file>